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77" r:id="rId13"/>
    <p:sldId id="278" r:id="rId14"/>
    <p:sldId id="268" r:id="rId15"/>
    <p:sldId id="269" r:id="rId16"/>
    <p:sldId id="279" r:id="rId1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3" roundtripDataSignature="AMtx7mhRvagU66ghqsJuso0TfbDaMhWpi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BF4951-A4B8-4E81-80DF-2A519ECA2AE1}" v="6" dt="2025-08-24T09:36:16.918"/>
  </p1510:revLst>
</p1510:revInfo>
</file>

<file path=ppt/tableStyles.xml><?xml version="1.0" encoding="utf-8"?>
<a:tblStyleLst xmlns:a="http://schemas.openxmlformats.org/drawingml/2006/main" def="{38C309FB-ECED-4E80-8A84-F8FFEFE450A8}">
  <a:tblStyle styleId="{38C309FB-ECED-4E80-8A84-F8FFEFE450A8}"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1074"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customschemas.google.com/relationships/presentationmetadata" Target="metadata"/><Relationship Id="rId28"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Morley" userId="76d7e8eed7234440" providerId="LiveId" clId="{62941AEA-3886-4DB2-8C66-61972A0CE9F0}"/>
    <pc:docChg chg="custSel delSld modSld">
      <pc:chgData name="David Morley" userId="76d7e8eed7234440" providerId="LiveId" clId="{62941AEA-3886-4DB2-8C66-61972A0CE9F0}" dt="2025-08-24T09:36:42.499" v="19" actId="20577"/>
      <pc:docMkLst>
        <pc:docMk/>
      </pc:docMkLst>
      <pc:sldChg chg="modSp mod">
        <pc:chgData name="David Morley" userId="76d7e8eed7234440" providerId="LiveId" clId="{62941AEA-3886-4DB2-8C66-61972A0CE9F0}" dt="2025-08-24T09:35:12.343" v="3" actId="2"/>
        <pc:sldMkLst>
          <pc:docMk/>
          <pc:sldMk cId="0" sldId="257"/>
        </pc:sldMkLst>
        <pc:spChg chg="mod">
          <ac:chgData name="David Morley" userId="76d7e8eed7234440" providerId="LiveId" clId="{62941AEA-3886-4DB2-8C66-61972A0CE9F0}" dt="2025-08-24T09:35:07.841" v="2" actId="20577"/>
          <ac:spMkLst>
            <pc:docMk/>
            <pc:sldMk cId="0" sldId="257"/>
            <ac:spMk id="101" creationId="{00000000-0000-0000-0000-000000000000}"/>
          </ac:spMkLst>
        </pc:spChg>
        <pc:spChg chg="mod">
          <ac:chgData name="David Morley" userId="76d7e8eed7234440" providerId="LiveId" clId="{62941AEA-3886-4DB2-8C66-61972A0CE9F0}" dt="2025-08-24T09:35:12.343" v="3" actId="2"/>
          <ac:spMkLst>
            <pc:docMk/>
            <pc:sldMk cId="0" sldId="257"/>
            <ac:spMk id="108" creationId="{00000000-0000-0000-0000-000000000000}"/>
          </ac:spMkLst>
        </pc:spChg>
      </pc:sldChg>
      <pc:sldChg chg="modSp mod">
        <pc:chgData name="David Morley" userId="76d7e8eed7234440" providerId="LiveId" clId="{62941AEA-3886-4DB2-8C66-61972A0CE9F0}" dt="2025-08-24T09:35:26.564" v="4" actId="313"/>
        <pc:sldMkLst>
          <pc:docMk/>
          <pc:sldMk cId="0" sldId="259"/>
        </pc:sldMkLst>
        <pc:spChg chg="mod">
          <ac:chgData name="David Morley" userId="76d7e8eed7234440" providerId="LiveId" clId="{62941AEA-3886-4DB2-8C66-61972A0CE9F0}" dt="2025-08-24T09:35:26.564" v="4" actId="313"/>
          <ac:spMkLst>
            <pc:docMk/>
            <pc:sldMk cId="0" sldId="259"/>
            <ac:spMk id="124" creationId="{00000000-0000-0000-0000-000000000000}"/>
          </ac:spMkLst>
        </pc:spChg>
      </pc:sldChg>
      <pc:sldChg chg="modSp mod">
        <pc:chgData name="David Morley" userId="76d7e8eed7234440" providerId="LiveId" clId="{62941AEA-3886-4DB2-8C66-61972A0CE9F0}" dt="2025-08-24T09:36:05.594" v="11" actId="2"/>
        <pc:sldMkLst>
          <pc:docMk/>
          <pc:sldMk cId="0" sldId="260"/>
        </pc:sldMkLst>
        <pc:spChg chg="mod">
          <ac:chgData name="David Morley" userId="76d7e8eed7234440" providerId="LiveId" clId="{62941AEA-3886-4DB2-8C66-61972A0CE9F0}" dt="2025-08-24T09:36:05.594" v="11" actId="2"/>
          <ac:spMkLst>
            <pc:docMk/>
            <pc:sldMk cId="0" sldId="260"/>
            <ac:spMk id="131" creationId="{00000000-0000-0000-0000-000000000000}"/>
          </ac:spMkLst>
        </pc:spChg>
      </pc:sldChg>
      <pc:sldChg chg="modSp mod">
        <pc:chgData name="David Morley" userId="76d7e8eed7234440" providerId="LiveId" clId="{62941AEA-3886-4DB2-8C66-61972A0CE9F0}" dt="2025-08-24T09:36:42.499" v="19" actId="20577"/>
        <pc:sldMkLst>
          <pc:docMk/>
          <pc:sldMk cId="0" sldId="269"/>
        </pc:sldMkLst>
        <pc:graphicFrameChg chg="modGraphic">
          <ac:chgData name="David Morley" userId="76d7e8eed7234440" providerId="LiveId" clId="{62941AEA-3886-4DB2-8C66-61972A0CE9F0}" dt="2025-08-24T09:36:42.499" v="19" actId="20577"/>
          <ac:graphicFrameMkLst>
            <pc:docMk/>
            <pc:sldMk cId="0" sldId="269"/>
            <ac:graphicFrameMk id="228" creationId="{00000000-0000-0000-0000-000000000000}"/>
          </ac:graphicFrameMkLst>
        </pc:graphicFrameChg>
      </pc:sldChg>
      <pc:sldChg chg="del">
        <pc:chgData name="David Morley" userId="76d7e8eed7234440" providerId="LiveId" clId="{62941AEA-3886-4DB2-8C66-61972A0CE9F0}" dt="2025-08-24T09:32:07.276" v="0" actId="47"/>
        <pc:sldMkLst>
          <pc:docMk/>
          <pc:sldMk cId="1318762818" sldId="280"/>
        </pc:sldMkLst>
      </pc:sldChg>
      <pc:sldChg chg="del">
        <pc:chgData name="David Morley" userId="76d7e8eed7234440" providerId="LiveId" clId="{62941AEA-3886-4DB2-8C66-61972A0CE9F0}" dt="2025-08-24T09:32:08.854" v="1" actId="47"/>
        <pc:sldMkLst>
          <pc:docMk/>
          <pc:sldMk cId="3804275109" sldId="281"/>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405F12-33B0-482E-A034-B2CE21E171F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DA16A0E5-2EBE-45E2-A582-26C87EC02A4E}">
      <dgm:prSet phldrT="[Text]"/>
      <dgm:spPr>
        <a:solidFill>
          <a:schemeClr val="bg1"/>
        </a:solidFill>
        <a:ln w="12700">
          <a:solidFill>
            <a:schemeClr val="tx1"/>
          </a:solidFill>
        </a:ln>
      </dgm:spPr>
      <dgm:t>
        <a:bodyPr/>
        <a:lstStyle/>
        <a:p>
          <a:endParaRPr lang="en-GB" dirty="0">
            <a:solidFill>
              <a:schemeClr val="tx1"/>
            </a:solidFill>
          </a:endParaRPr>
        </a:p>
      </dgm:t>
    </dgm:pt>
    <dgm:pt modelId="{9EB45944-5521-45BC-AA03-53E403E95305}" type="parTrans" cxnId="{0F6DE836-51EC-42D8-B5E1-0E1EDB8188DC}">
      <dgm:prSet/>
      <dgm:spPr/>
      <dgm:t>
        <a:bodyPr/>
        <a:lstStyle/>
        <a:p>
          <a:endParaRPr lang="en-GB"/>
        </a:p>
      </dgm:t>
    </dgm:pt>
    <dgm:pt modelId="{A4D4915B-20C1-4BD9-8537-6670C3EDE146}" type="sibTrans" cxnId="{0F6DE836-51EC-42D8-B5E1-0E1EDB8188DC}">
      <dgm:prSet/>
      <dgm:spPr/>
      <dgm:t>
        <a:bodyPr/>
        <a:lstStyle/>
        <a:p>
          <a:endParaRPr lang="en-GB"/>
        </a:p>
      </dgm:t>
    </dgm:pt>
    <dgm:pt modelId="{FDF29B5B-AFF2-4E57-BE11-09ACEE01CCD5}">
      <dgm:prSet phldrT="[Text]" custT="1"/>
      <dgm:spPr>
        <a:solidFill>
          <a:schemeClr val="bg1"/>
        </a:solidFill>
        <a:ln w="12700"/>
      </dgm:spPr>
      <dgm:t>
        <a:bodyPr/>
        <a:lstStyle/>
        <a:p>
          <a:r>
            <a:rPr lang="en-GB" sz="1400" dirty="0">
              <a:solidFill>
                <a:schemeClr val="tx1"/>
              </a:solidFill>
              <a:latin typeface="Calibri" panose="020F0502020204030204" pitchFamily="34" charset="0"/>
              <a:cs typeface="Calibri" panose="020F0502020204030204" pitchFamily="34" charset="0"/>
            </a:rPr>
            <a:t>Country Facilitator</a:t>
          </a:r>
        </a:p>
        <a:p>
          <a:r>
            <a:rPr lang="en-GB" sz="1400" dirty="0">
              <a:solidFill>
                <a:schemeClr val="tx1"/>
              </a:solidFill>
              <a:latin typeface="Calibri" panose="020F0502020204030204" pitchFamily="34" charset="0"/>
              <a:cs typeface="Calibri" panose="020F0502020204030204" pitchFamily="34" charset="0"/>
            </a:rPr>
            <a:t>Dezie Trigu</a:t>
          </a:r>
        </a:p>
      </dgm:t>
    </dgm:pt>
    <dgm:pt modelId="{BC9BBA03-F814-406F-8D99-7832F80FBF0B}" type="parTrans" cxnId="{15676374-AAF0-4A3E-B0FB-055F068000B1}">
      <dgm:prSet/>
      <dgm:spPr>
        <a:ln w="12700"/>
      </dgm:spPr>
      <dgm:t>
        <a:bodyPr/>
        <a:lstStyle/>
        <a:p>
          <a:endParaRPr lang="en-GB"/>
        </a:p>
      </dgm:t>
    </dgm:pt>
    <dgm:pt modelId="{EDD87BF6-A9A8-462F-B8DC-707F98F04E37}" type="sibTrans" cxnId="{15676374-AAF0-4A3E-B0FB-055F068000B1}">
      <dgm:prSet/>
      <dgm:spPr/>
      <dgm:t>
        <a:bodyPr/>
        <a:lstStyle/>
        <a:p>
          <a:endParaRPr lang="en-GB"/>
        </a:p>
      </dgm:t>
    </dgm:pt>
    <dgm:pt modelId="{09668622-400F-4FAA-B0AD-1C608B3AEB02}">
      <dgm:prSet phldrT="[Text]" custT="1"/>
      <dgm:spPr>
        <a:solidFill>
          <a:schemeClr val="bg1"/>
        </a:solidFill>
        <a:ln w="12700"/>
      </dgm:spPr>
      <dgm:t>
        <a:bodyPr/>
        <a:lstStyle/>
        <a:p>
          <a:r>
            <a:rPr lang="en-GB" sz="1400" dirty="0">
              <a:solidFill>
                <a:schemeClr val="tx1"/>
              </a:solidFill>
              <a:latin typeface="Calibri" panose="020F0502020204030204" pitchFamily="34" charset="0"/>
              <a:cs typeface="Calibri" panose="020F0502020204030204" pitchFamily="34" charset="0"/>
            </a:rPr>
            <a:t>Charity Coordinator</a:t>
          </a:r>
        </a:p>
        <a:p>
          <a:r>
            <a:rPr lang="en-GB" sz="1400" dirty="0">
              <a:solidFill>
                <a:schemeClr val="tx1"/>
              </a:solidFill>
              <a:latin typeface="Calibri" panose="020F0502020204030204" pitchFamily="34" charset="0"/>
              <a:cs typeface="Calibri" panose="020F0502020204030204" pitchFamily="34" charset="0"/>
            </a:rPr>
            <a:t>James Kelly (acting)</a:t>
          </a:r>
        </a:p>
      </dgm:t>
    </dgm:pt>
    <dgm:pt modelId="{F3BF1540-C27E-401C-98F2-69C7B42BA03D}" type="parTrans" cxnId="{12C69730-1545-4690-9CF6-19EF6F0C715D}">
      <dgm:prSet/>
      <dgm:spPr>
        <a:ln w="12700">
          <a:solidFill>
            <a:schemeClr val="tx1"/>
          </a:solidFill>
        </a:ln>
      </dgm:spPr>
      <dgm:t>
        <a:bodyPr/>
        <a:lstStyle/>
        <a:p>
          <a:endParaRPr lang="en-GB"/>
        </a:p>
      </dgm:t>
    </dgm:pt>
    <dgm:pt modelId="{AC34BDC3-38B8-4257-90E5-927E9C322C6E}" type="sibTrans" cxnId="{12C69730-1545-4690-9CF6-19EF6F0C715D}">
      <dgm:prSet/>
      <dgm:spPr/>
      <dgm:t>
        <a:bodyPr/>
        <a:lstStyle/>
        <a:p>
          <a:endParaRPr lang="en-GB"/>
        </a:p>
      </dgm:t>
    </dgm:pt>
    <dgm:pt modelId="{4452F149-6D41-4556-AAD8-5D1E64EA67A6}" type="pres">
      <dgm:prSet presAssocID="{28405F12-33B0-482E-A034-B2CE21E171F3}" presName="hierChild1" presStyleCnt="0">
        <dgm:presLayoutVars>
          <dgm:orgChart val="1"/>
          <dgm:chPref val="1"/>
          <dgm:dir/>
          <dgm:animOne val="branch"/>
          <dgm:animLvl val="lvl"/>
          <dgm:resizeHandles/>
        </dgm:presLayoutVars>
      </dgm:prSet>
      <dgm:spPr/>
    </dgm:pt>
    <dgm:pt modelId="{9F22E4D2-4FEE-456E-8223-1F9211C1C863}" type="pres">
      <dgm:prSet presAssocID="{DA16A0E5-2EBE-45E2-A582-26C87EC02A4E}" presName="hierRoot1" presStyleCnt="0">
        <dgm:presLayoutVars>
          <dgm:hierBranch val="init"/>
        </dgm:presLayoutVars>
      </dgm:prSet>
      <dgm:spPr/>
    </dgm:pt>
    <dgm:pt modelId="{E3EFAF00-7A5F-42E0-B6D5-5F8B9332FCC8}" type="pres">
      <dgm:prSet presAssocID="{DA16A0E5-2EBE-45E2-A582-26C87EC02A4E}" presName="rootComposite1" presStyleCnt="0"/>
      <dgm:spPr/>
    </dgm:pt>
    <dgm:pt modelId="{3E8A0658-B9BA-4BA5-82E0-C15CA143D726}" type="pres">
      <dgm:prSet presAssocID="{DA16A0E5-2EBE-45E2-A582-26C87EC02A4E}" presName="rootText1" presStyleLbl="node0" presStyleIdx="0" presStyleCnt="1" custScaleX="128947" custScaleY="137015" custLinFactNeighborX="-5017" custLinFactNeighborY="293">
        <dgm:presLayoutVars>
          <dgm:chPref val="3"/>
        </dgm:presLayoutVars>
      </dgm:prSet>
      <dgm:spPr/>
    </dgm:pt>
    <dgm:pt modelId="{8D3227A6-08CA-4DB9-AAAE-F0BD15EC14E8}" type="pres">
      <dgm:prSet presAssocID="{DA16A0E5-2EBE-45E2-A582-26C87EC02A4E}" presName="rootConnector1" presStyleLbl="node1" presStyleIdx="0" presStyleCnt="0"/>
      <dgm:spPr/>
    </dgm:pt>
    <dgm:pt modelId="{64D4554D-2561-4B53-B1D5-D3A917E1831A}" type="pres">
      <dgm:prSet presAssocID="{DA16A0E5-2EBE-45E2-A582-26C87EC02A4E}" presName="hierChild2" presStyleCnt="0"/>
      <dgm:spPr/>
    </dgm:pt>
    <dgm:pt modelId="{74AA5CAC-18CE-4786-B694-C31B91892587}" type="pres">
      <dgm:prSet presAssocID="{BC9BBA03-F814-406F-8D99-7832F80FBF0B}" presName="Name37" presStyleLbl="parChTrans1D2" presStyleIdx="0" presStyleCnt="2"/>
      <dgm:spPr/>
    </dgm:pt>
    <dgm:pt modelId="{F7A22092-719F-49FD-A9DA-F94814746065}" type="pres">
      <dgm:prSet presAssocID="{FDF29B5B-AFF2-4E57-BE11-09ACEE01CCD5}" presName="hierRoot2" presStyleCnt="0">
        <dgm:presLayoutVars>
          <dgm:hierBranch val="init"/>
        </dgm:presLayoutVars>
      </dgm:prSet>
      <dgm:spPr/>
    </dgm:pt>
    <dgm:pt modelId="{BE3E2E92-0063-471E-ABFB-B763AA3C2672}" type="pres">
      <dgm:prSet presAssocID="{FDF29B5B-AFF2-4E57-BE11-09ACEE01CCD5}" presName="rootComposite" presStyleCnt="0"/>
      <dgm:spPr/>
    </dgm:pt>
    <dgm:pt modelId="{8248E6F1-A24C-4F25-AE62-5943C0B5CDB7}" type="pres">
      <dgm:prSet presAssocID="{FDF29B5B-AFF2-4E57-BE11-09ACEE01CCD5}" presName="rootText" presStyleLbl="node2" presStyleIdx="0" presStyleCnt="2" custScaleX="61142" custScaleY="34662" custLinFactNeighborX="479" custLinFactNeighborY="-1320">
        <dgm:presLayoutVars>
          <dgm:chPref val="3"/>
        </dgm:presLayoutVars>
      </dgm:prSet>
      <dgm:spPr/>
    </dgm:pt>
    <dgm:pt modelId="{1698575C-B083-4FA2-A074-2E73384DF65F}" type="pres">
      <dgm:prSet presAssocID="{FDF29B5B-AFF2-4E57-BE11-09ACEE01CCD5}" presName="rootConnector" presStyleLbl="node2" presStyleIdx="0" presStyleCnt="2"/>
      <dgm:spPr/>
    </dgm:pt>
    <dgm:pt modelId="{6144C486-0F9F-46C6-91B2-22DEA23FF2C7}" type="pres">
      <dgm:prSet presAssocID="{FDF29B5B-AFF2-4E57-BE11-09ACEE01CCD5}" presName="hierChild4" presStyleCnt="0"/>
      <dgm:spPr/>
    </dgm:pt>
    <dgm:pt modelId="{7A49E854-65DD-4F9A-9594-14721F8B1DF3}" type="pres">
      <dgm:prSet presAssocID="{FDF29B5B-AFF2-4E57-BE11-09ACEE01CCD5}" presName="hierChild5" presStyleCnt="0"/>
      <dgm:spPr/>
    </dgm:pt>
    <dgm:pt modelId="{CE1A709B-B148-467B-9B1F-E3FE5F03B45D}" type="pres">
      <dgm:prSet presAssocID="{F3BF1540-C27E-401C-98F2-69C7B42BA03D}" presName="Name37" presStyleLbl="parChTrans1D2" presStyleIdx="1" presStyleCnt="2"/>
      <dgm:spPr/>
    </dgm:pt>
    <dgm:pt modelId="{B7C92CCC-5FBC-48C2-A196-772692981034}" type="pres">
      <dgm:prSet presAssocID="{09668622-400F-4FAA-B0AD-1C608B3AEB02}" presName="hierRoot2" presStyleCnt="0">
        <dgm:presLayoutVars>
          <dgm:hierBranch val="init"/>
        </dgm:presLayoutVars>
      </dgm:prSet>
      <dgm:spPr/>
    </dgm:pt>
    <dgm:pt modelId="{A5AE2FCE-930E-4ABB-AFC0-FBF30C03E982}" type="pres">
      <dgm:prSet presAssocID="{09668622-400F-4FAA-B0AD-1C608B3AEB02}" presName="rootComposite" presStyleCnt="0"/>
      <dgm:spPr/>
    </dgm:pt>
    <dgm:pt modelId="{DE4DA383-A71D-451A-B71F-FDE9B7A39617}" type="pres">
      <dgm:prSet presAssocID="{09668622-400F-4FAA-B0AD-1C608B3AEB02}" presName="rootText" presStyleLbl="node2" presStyleIdx="1" presStyleCnt="2" custScaleX="45716" custScaleY="31729" custLinFactNeighborX="-8101" custLinFactNeighborY="-1320">
        <dgm:presLayoutVars>
          <dgm:chPref val="3"/>
        </dgm:presLayoutVars>
      </dgm:prSet>
      <dgm:spPr/>
    </dgm:pt>
    <dgm:pt modelId="{2AA3635E-A057-41CB-BF8C-AF864E25E7B1}" type="pres">
      <dgm:prSet presAssocID="{09668622-400F-4FAA-B0AD-1C608B3AEB02}" presName="rootConnector" presStyleLbl="node2" presStyleIdx="1" presStyleCnt="2"/>
      <dgm:spPr/>
    </dgm:pt>
    <dgm:pt modelId="{7A79724D-1DD3-46D5-AC9F-917E263CE12F}" type="pres">
      <dgm:prSet presAssocID="{09668622-400F-4FAA-B0AD-1C608B3AEB02}" presName="hierChild4" presStyleCnt="0"/>
      <dgm:spPr/>
    </dgm:pt>
    <dgm:pt modelId="{375FFB68-BB93-45C0-BDEA-EAAC4BD170C5}" type="pres">
      <dgm:prSet presAssocID="{09668622-400F-4FAA-B0AD-1C608B3AEB02}" presName="hierChild5" presStyleCnt="0"/>
      <dgm:spPr/>
    </dgm:pt>
    <dgm:pt modelId="{D0C565BB-6460-4ACB-B47B-73D7D2A6FE98}" type="pres">
      <dgm:prSet presAssocID="{DA16A0E5-2EBE-45E2-A582-26C87EC02A4E}" presName="hierChild3" presStyleCnt="0"/>
      <dgm:spPr/>
    </dgm:pt>
  </dgm:ptLst>
  <dgm:cxnLst>
    <dgm:cxn modelId="{227C6310-0087-4B46-A3FB-D8788AD85DF6}" type="presOf" srcId="{FDF29B5B-AFF2-4E57-BE11-09ACEE01CCD5}" destId="{8248E6F1-A24C-4F25-AE62-5943C0B5CDB7}" srcOrd="0" destOrd="0" presId="urn:microsoft.com/office/officeart/2005/8/layout/orgChart1"/>
    <dgm:cxn modelId="{12C69730-1545-4690-9CF6-19EF6F0C715D}" srcId="{DA16A0E5-2EBE-45E2-A582-26C87EC02A4E}" destId="{09668622-400F-4FAA-B0AD-1C608B3AEB02}" srcOrd="1" destOrd="0" parTransId="{F3BF1540-C27E-401C-98F2-69C7B42BA03D}" sibTransId="{AC34BDC3-38B8-4257-90E5-927E9C322C6E}"/>
    <dgm:cxn modelId="{0F6DE836-51EC-42D8-B5E1-0E1EDB8188DC}" srcId="{28405F12-33B0-482E-A034-B2CE21E171F3}" destId="{DA16A0E5-2EBE-45E2-A582-26C87EC02A4E}" srcOrd="0" destOrd="0" parTransId="{9EB45944-5521-45BC-AA03-53E403E95305}" sibTransId="{A4D4915B-20C1-4BD9-8537-6670C3EDE146}"/>
    <dgm:cxn modelId="{F7494D3F-7EFA-41FD-89ED-52B07340C8BE}" type="presOf" srcId="{F3BF1540-C27E-401C-98F2-69C7B42BA03D}" destId="{CE1A709B-B148-467B-9B1F-E3FE5F03B45D}" srcOrd="0" destOrd="0" presId="urn:microsoft.com/office/officeart/2005/8/layout/orgChart1"/>
    <dgm:cxn modelId="{F95CD93F-4EC5-48D9-8F50-997B99E32FFD}" type="presOf" srcId="{DA16A0E5-2EBE-45E2-A582-26C87EC02A4E}" destId="{3E8A0658-B9BA-4BA5-82E0-C15CA143D726}" srcOrd="0" destOrd="0" presId="urn:microsoft.com/office/officeart/2005/8/layout/orgChart1"/>
    <dgm:cxn modelId="{440FEB4D-EA2E-45AC-8C33-7B8D7E648F41}" type="presOf" srcId="{BC9BBA03-F814-406F-8D99-7832F80FBF0B}" destId="{74AA5CAC-18CE-4786-B694-C31B91892587}" srcOrd="0" destOrd="0" presId="urn:microsoft.com/office/officeart/2005/8/layout/orgChart1"/>
    <dgm:cxn modelId="{15676374-AAF0-4A3E-B0FB-055F068000B1}" srcId="{DA16A0E5-2EBE-45E2-A582-26C87EC02A4E}" destId="{FDF29B5B-AFF2-4E57-BE11-09ACEE01CCD5}" srcOrd="0" destOrd="0" parTransId="{BC9BBA03-F814-406F-8D99-7832F80FBF0B}" sibTransId="{EDD87BF6-A9A8-462F-B8DC-707F98F04E37}"/>
    <dgm:cxn modelId="{17CDA07B-C711-411F-A4CB-39F97FF7D32F}" type="presOf" srcId="{DA16A0E5-2EBE-45E2-A582-26C87EC02A4E}" destId="{8D3227A6-08CA-4DB9-AAAE-F0BD15EC14E8}" srcOrd="1" destOrd="0" presId="urn:microsoft.com/office/officeart/2005/8/layout/orgChart1"/>
    <dgm:cxn modelId="{81770783-5334-4C55-A2D2-2C3F6F442A28}" type="presOf" srcId="{09668622-400F-4FAA-B0AD-1C608B3AEB02}" destId="{2AA3635E-A057-41CB-BF8C-AF864E25E7B1}" srcOrd="1" destOrd="0" presId="urn:microsoft.com/office/officeart/2005/8/layout/orgChart1"/>
    <dgm:cxn modelId="{FE798CEC-999F-46A3-A2C5-2D8E8C4B253C}" type="presOf" srcId="{28405F12-33B0-482E-A034-B2CE21E171F3}" destId="{4452F149-6D41-4556-AAD8-5D1E64EA67A6}" srcOrd="0" destOrd="0" presId="urn:microsoft.com/office/officeart/2005/8/layout/orgChart1"/>
    <dgm:cxn modelId="{22312DF3-C60D-4481-B14B-A00EDD158F4A}" type="presOf" srcId="{FDF29B5B-AFF2-4E57-BE11-09ACEE01CCD5}" destId="{1698575C-B083-4FA2-A074-2E73384DF65F}" srcOrd="1" destOrd="0" presId="urn:microsoft.com/office/officeart/2005/8/layout/orgChart1"/>
    <dgm:cxn modelId="{88D84FF7-66D0-46AE-8FD9-F542FD28C11D}" type="presOf" srcId="{09668622-400F-4FAA-B0AD-1C608B3AEB02}" destId="{DE4DA383-A71D-451A-B71F-FDE9B7A39617}" srcOrd="0" destOrd="0" presId="urn:microsoft.com/office/officeart/2005/8/layout/orgChart1"/>
    <dgm:cxn modelId="{B0FD9746-8B2A-4414-A0BA-635D01289556}" type="presParOf" srcId="{4452F149-6D41-4556-AAD8-5D1E64EA67A6}" destId="{9F22E4D2-4FEE-456E-8223-1F9211C1C863}" srcOrd="0" destOrd="0" presId="urn:microsoft.com/office/officeart/2005/8/layout/orgChart1"/>
    <dgm:cxn modelId="{4CD039B7-3259-4E67-B46F-88A67540AFCD}" type="presParOf" srcId="{9F22E4D2-4FEE-456E-8223-1F9211C1C863}" destId="{E3EFAF00-7A5F-42E0-B6D5-5F8B9332FCC8}" srcOrd="0" destOrd="0" presId="urn:microsoft.com/office/officeart/2005/8/layout/orgChart1"/>
    <dgm:cxn modelId="{D7A25279-2C0E-41D1-8DC0-8A9A640D78AF}" type="presParOf" srcId="{E3EFAF00-7A5F-42E0-B6D5-5F8B9332FCC8}" destId="{3E8A0658-B9BA-4BA5-82E0-C15CA143D726}" srcOrd="0" destOrd="0" presId="urn:microsoft.com/office/officeart/2005/8/layout/orgChart1"/>
    <dgm:cxn modelId="{1CE82219-82B5-4A04-B7D4-62C61DA9D713}" type="presParOf" srcId="{E3EFAF00-7A5F-42E0-B6D5-5F8B9332FCC8}" destId="{8D3227A6-08CA-4DB9-AAAE-F0BD15EC14E8}" srcOrd="1" destOrd="0" presId="urn:microsoft.com/office/officeart/2005/8/layout/orgChart1"/>
    <dgm:cxn modelId="{CE01632B-AB8F-417A-8ECC-AAB5009787D4}" type="presParOf" srcId="{9F22E4D2-4FEE-456E-8223-1F9211C1C863}" destId="{64D4554D-2561-4B53-B1D5-D3A917E1831A}" srcOrd="1" destOrd="0" presId="urn:microsoft.com/office/officeart/2005/8/layout/orgChart1"/>
    <dgm:cxn modelId="{CF0A4C9D-69FA-4EF1-8F3E-86397A9F7F9F}" type="presParOf" srcId="{64D4554D-2561-4B53-B1D5-D3A917E1831A}" destId="{74AA5CAC-18CE-4786-B694-C31B91892587}" srcOrd="0" destOrd="0" presId="urn:microsoft.com/office/officeart/2005/8/layout/orgChart1"/>
    <dgm:cxn modelId="{6336A4C3-FFA1-42FF-BF1C-2D9B8AEF359D}" type="presParOf" srcId="{64D4554D-2561-4B53-B1D5-D3A917E1831A}" destId="{F7A22092-719F-49FD-A9DA-F94814746065}" srcOrd="1" destOrd="0" presId="urn:microsoft.com/office/officeart/2005/8/layout/orgChart1"/>
    <dgm:cxn modelId="{9FD52E9A-DEB5-4495-B788-8806CFB519FF}" type="presParOf" srcId="{F7A22092-719F-49FD-A9DA-F94814746065}" destId="{BE3E2E92-0063-471E-ABFB-B763AA3C2672}" srcOrd="0" destOrd="0" presId="urn:microsoft.com/office/officeart/2005/8/layout/orgChart1"/>
    <dgm:cxn modelId="{89DAEF62-6378-49C1-9E9A-6C4ABED4B266}" type="presParOf" srcId="{BE3E2E92-0063-471E-ABFB-B763AA3C2672}" destId="{8248E6F1-A24C-4F25-AE62-5943C0B5CDB7}" srcOrd="0" destOrd="0" presId="urn:microsoft.com/office/officeart/2005/8/layout/orgChart1"/>
    <dgm:cxn modelId="{3139F06D-1231-4342-ABBF-160106FC59FA}" type="presParOf" srcId="{BE3E2E92-0063-471E-ABFB-B763AA3C2672}" destId="{1698575C-B083-4FA2-A074-2E73384DF65F}" srcOrd="1" destOrd="0" presId="urn:microsoft.com/office/officeart/2005/8/layout/orgChart1"/>
    <dgm:cxn modelId="{3BC7213C-47CE-40CB-B01B-21900DF6D77D}" type="presParOf" srcId="{F7A22092-719F-49FD-A9DA-F94814746065}" destId="{6144C486-0F9F-46C6-91B2-22DEA23FF2C7}" srcOrd="1" destOrd="0" presId="urn:microsoft.com/office/officeart/2005/8/layout/orgChart1"/>
    <dgm:cxn modelId="{74C01CC4-7900-47C3-A03E-C7DF41B018CD}" type="presParOf" srcId="{F7A22092-719F-49FD-A9DA-F94814746065}" destId="{7A49E854-65DD-4F9A-9594-14721F8B1DF3}" srcOrd="2" destOrd="0" presId="urn:microsoft.com/office/officeart/2005/8/layout/orgChart1"/>
    <dgm:cxn modelId="{A8F8D3A9-9331-4F09-A82A-6E08D1318379}" type="presParOf" srcId="{64D4554D-2561-4B53-B1D5-D3A917E1831A}" destId="{CE1A709B-B148-467B-9B1F-E3FE5F03B45D}" srcOrd="2" destOrd="0" presId="urn:microsoft.com/office/officeart/2005/8/layout/orgChart1"/>
    <dgm:cxn modelId="{FB62D854-7876-409D-A02C-37BDF41513AA}" type="presParOf" srcId="{64D4554D-2561-4B53-B1D5-D3A917E1831A}" destId="{B7C92CCC-5FBC-48C2-A196-772692981034}" srcOrd="3" destOrd="0" presId="urn:microsoft.com/office/officeart/2005/8/layout/orgChart1"/>
    <dgm:cxn modelId="{F3BFB059-350E-4E11-A2C7-55EAA37F5D92}" type="presParOf" srcId="{B7C92CCC-5FBC-48C2-A196-772692981034}" destId="{A5AE2FCE-930E-4ABB-AFC0-FBF30C03E982}" srcOrd="0" destOrd="0" presId="urn:microsoft.com/office/officeart/2005/8/layout/orgChart1"/>
    <dgm:cxn modelId="{FF4E20D6-6A93-4CD2-8108-17592D62747F}" type="presParOf" srcId="{A5AE2FCE-930E-4ABB-AFC0-FBF30C03E982}" destId="{DE4DA383-A71D-451A-B71F-FDE9B7A39617}" srcOrd="0" destOrd="0" presId="urn:microsoft.com/office/officeart/2005/8/layout/orgChart1"/>
    <dgm:cxn modelId="{6ADB3196-E62B-4EB2-8C11-0C27A1016C6F}" type="presParOf" srcId="{A5AE2FCE-930E-4ABB-AFC0-FBF30C03E982}" destId="{2AA3635E-A057-41CB-BF8C-AF864E25E7B1}" srcOrd="1" destOrd="0" presId="urn:microsoft.com/office/officeart/2005/8/layout/orgChart1"/>
    <dgm:cxn modelId="{C2C49D00-78A5-4847-A1BF-5690109ED285}" type="presParOf" srcId="{B7C92CCC-5FBC-48C2-A196-772692981034}" destId="{7A79724D-1DD3-46D5-AC9F-917E263CE12F}" srcOrd="1" destOrd="0" presId="urn:microsoft.com/office/officeart/2005/8/layout/orgChart1"/>
    <dgm:cxn modelId="{3BAFAF02-8524-4BDF-9957-1DE60F50BA8C}" type="presParOf" srcId="{B7C92CCC-5FBC-48C2-A196-772692981034}" destId="{375FFB68-BB93-45C0-BDEA-EAAC4BD170C5}" srcOrd="2" destOrd="0" presId="urn:microsoft.com/office/officeart/2005/8/layout/orgChart1"/>
    <dgm:cxn modelId="{44132920-6422-4E6F-A43A-AEF677B2EA3D}" type="presParOf" srcId="{9F22E4D2-4FEE-456E-8223-1F9211C1C863}" destId="{D0C565BB-6460-4ACB-B47B-73D7D2A6FE98}" srcOrd="2" destOrd="0" presId="urn:microsoft.com/office/officeart/2005/8/layout/orgChart1"/>
  </dgm:cxnLst>
  <dgm:bg>
    <a:solidFill>
      <a:srgbClr val="92D050"/>
    </a:solidFill>
    <a:effectLst>
      <a:outerShdw blurRad="50800" dist="50800" dir="5400000" algn="ctr" rotWithShape="0">
        <a:srgbClr val="92D050"/>
      </a:outerShdw>
    </a:effect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1A709B-B148-467B-9B1F-E3FE5F03B45D}">
      <dsp:nvSpPr>
        <dsp:cNvPr id="0" name=""/>
        <dsp:cNvSpPr/>
      </dsp:nvSpPr>
      <dsp:spPr>
        <a:xfrm>
          <a:off x="2645597" y="2818749"/>
          <a:ext cx="1354135" cy="828617"/>
        </a:xfrm>
        <a:custGeom>
          <a:avLst/>
          <a:gdLst/>
          <a:ahLst/>
          <a:cxnLst/>
          <a:rect l="0" t="0" r="0" b="0"/>
          <a:pathLst>
            <a:path>
              <a:moveTo>
                <a:pt x="0" y="0"/>
              </a:moveTo>
              <a:lnTo>
                <a:pt x="0" y="397761"/>
              </a:lnTo>
              <a:lnTo>
                <a:pt x="1354135" y="397761"/>
              </a:lnTo>
              <a:lnTo>
                <a:pt x="1354135" y="828617"/>
              </a:lnTo>
            </a:path>
          </a:pathLst>
        </a:custGeom>
        <a:noFill/>
        <a:ln w="127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74AA5CAC-18CE-4786-B694-C31B91892587}">
      <dsp:nvSpPr>
        <dsp:cNvPr id="0" name=""/>
        <dsp:cNvSpPr/>
      </dsp:nvSpPr>
      <dsp:spPr>
        <a:xfrm>
          <a:off x="1297693" y="2818749"/>
          <a:ext cx="1347903" cy="828617"/>
        </a:xfrm>
        <a:custGeom>
          <a:avLst/>
          <a:gdLst/>
          <a:ahLst/>
          <a:cxnLst/>
          <a:rect l="0" t="0" r="0" b="0"/>
          <a:pathLst>
            <a:path>
              <a:moveTo>
                <a:pt x="1347903" y="0"/>
              </a:moveTo>
              <a:lnTo>
                <a:pt x="1347903" y="397761"/>
              </a:lnTo>
              <a:lnTo>
                <a:pt x="0" y="397761"/>
              </a:lnTo>
              <a:lnTo>
                <a:pt x="0" y="828617"/>
              </a:lnTo>
            </a:path>
          </a:pathLst>
        </a:custGeom>
        <a:noFill/>
        <a:ln w="12700"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3E8A0658-B9BA-4BA5-82E0-C15CA143D726}">
      <dsp:nvSpPr>
        <dsp:cNvPr id="0" name=""/>
        <dsp:cNvSpPr/>
      </dsp:nvSpPr>
      <dsp:spPr>
        <a:xfrm>
          <a:off x="0" y="7621"/>
          <a:ext cx="5291194" cy="2811127"/>
        </a:xfrm>
        <a:prstGeom prst="rect">
          <a:avLst/>
        </a:prstGeom>
        <a:solidFill>
          <a:schemeClr val="bg1"/>
        </a:solidFill>
        <a:ln w="127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endParaRPr lang="en-GB" sz="6500" kern="1200" dirty="0">
            <a:solidFill>
              <a:schemeClr val="tx1"/>
            </a:solidFill>
          </a:endParaRPr>
        </a:p>
      </dsp:txBody>
      <dsp:txXfrm>
        <a:off x="0" y="7621"/>
        <a:ext cx="5291194" cy="2811127"/>
      </dsp:txXfrm>
    </dsp:sp>
    <dsp:sp modelId="{8248E6F1-A24C-4F25-AE62-5943C0B5CDB7}">
      <dsp:nvSpPr>
        <dsp:cNvPr id="0" name=""/>
        <dsp:cNvSpPr/>
      </dsp:nvSpPr>
      <dsp:spPr>
        <a:xfrm>
          <a:off x="43247" y="3647366"/>
          <a:ext cx="2508892" cy="711157"/>
        </a:xfrm>
        <a:prstGeom prst="rect">
          <a:avLst/>
        </a:prstGeom>
        <a:solidFill>
          <a:schemeClr val="bg1"/>
        </a:solidFill>
        <a:ln w="12700"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latin typeface="Calibri" panose="020F0502020204030204" pitchFamily="34" charset="0"/>
              <a:cs typeface="Calibri" panose="020F0502020204030204" pitchFamily="34" charset="0"/>
            </a:rPr>
            <a:t>Country Facilitator</a:t>
          </a:r>
        </a:p>
        <a:p>
          <a:pPr marL="0" lvl="0" indent="0" algn="ctr" defTabSz="622300">
            <a:lnSpc>
              <a:spcPct val="90000"/>
            </a:lnSpc>
            <a:spcBef>
              <a:spcPct val="0"/>
            </a:spcBef>
            <a:spcAft>
              <a:spcPct val="35000"/>
            </a:spcAft>
            <a:buNone/>
          </a:pPr>
          <a:r>
            <a:rPr lang="en-GB" sz="1400" kern="1200" dirty="0">
              <a:solidFill>
                <a:schemeClr val="tx1"/>
              </a:solidFill>
              <a:latin typeface="Calibri" panose="020F0502020204030204" pitchFamily="34" charset="0"/>
              <a:cs typeface="Calibri" panose="020F0502020204030204" pitchFamily="34" charset="0"/>
            </a:rPr>
            <a:t>Dezie Trigu</a:t>
          </a:r>
        </a:p>
      </dsp:txBody>
      <dsp:txXfrm>
        <a:off x="43247" y="3647366"/>
        <a:ext cx="2508892" cy="711157"/>
      </dsp:txXfrm>
    </dsp:sp>
    <dsp:sp modelId="{DE4DA383-A71D-451A-B71F-FDE9B7A39617}">
      <dsp:nvSpPr>
        <dsp:cNvPr id="0" name=""/>
        <dsp:cNvSpPr/>
      </dsp:nvSpPr>
      <dsp:spPr>
        <a:xfrm>
          <a:off x="3061780" y="3647366"/>
          <a:ext cx="1875904" cy="650981"/>
        </a:xfrm>
        <a:prstGeom prst="rect">
          <a:avLst/>
        </a:prstGeom>
        <a:solidFill>
          <a:schemeClr val="bg1"/>
        </a:solidFill>
        <a:ln w="12700"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latin typeface="Calibri" panose="020F0502020204030204" pitchFamily="34" charset="0"/>
              <a:cs typeface="Calibri" panose="020F0502020204030204" pitchFamily="34" charset="0"/>
            </a:rPr>
            <a:t>Charity Coordinator</a:t>
          </a:r>
        </a:p>
        <a:p>
          <a:pPr marL="0" lvl="0" indent="0" algn="ctr" defTabSz="622300">
            <a:lnSpc>
              <a:spcPct val="90000"/>
            </a:lnSpc>
            <a:spcBef>
              <a:spcPct val="0"/>
            </a:spcBef>
            <a:spcAft>
              <a:spcPct val="35000"/>
            </a:spcAft>
            <a:buNone/>
          </a:pPr>
          <a:r>
            <a:rPr lang="en-GB" sz="1400" kern="1200" dirty="0">
              <a:solidFill>
                <a:schemeClr val="tx1"/>
              </a:solidFill>
              <a:latin typeface="Calibri" panose="020F0502020204030204" pitchFamily="34" charset="0"/>
              <a:cs typeface="Calibri" panose="020F0502020204030204" pitchFamily="34" charset="0"/>
            </a:rPr>
            <a:t>James Kelly (acting)</a:t>
          </a:r>
        </a:p>
      </dsp:txBody>
      <dsp:txXfrm>
        <a:off x="3061780" y="3647366"/>
        <a:ext cx="1875904" cy="65098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27b8d3525ed_0_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6" name="Google Shape;166;g27b8d3525ed_0_2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67" name="Google Shape;167;g27b8d3525ed_0_2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10</a:t>
            </a:fld>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27b8d3525ed_0_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4" name="Google Shape;174;g27b8d3525ed_0_3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75" name="Google Shape;175;g27b8d3525ed_0_3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11</a:t>
            </a:fld>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a:extLst>
            <a:ext uri="{FF2B5EF4-FFF2-40B4-BE49-F238E27FC236}">
              <a16:creationId xmlns:a16="http://schemas.microsoft.com/office/drawing/2014/main" id="{F8969744-3823-B7C1-DE66-DBFC834FD9E3}"/>
            </a:ext>
          </a:extLst>
        </p:cNvPr>
        <p:cNvGrpSpPr/>
        <p:nvPr/>
      </p:nvGrpSpPr>
      <p:grpSpPr>
        <a:xfrm>
          <a:off x="0" y="0"/>
          <a:ext cx="0" cy="0"/>
          <a:chOff x="0" y="0"/>
          <a:chExt cx="0" cy="0"/>
        </a:xfrm>
      </p:grpSpPr>
      <p:sp>
        <p:nvSpPr>
          <p:cNvPr id="190" name="Google Shape;190;g2f0d1e9b604_0_6:notes">
            <a:extLst>
              <a:ext uri="{FF2B5EF4-FFF2-40B4-BE49-F238E27FC236}">
                <a16:creationId xmlns:a16="http://schemas.microsoft.com/office/drawing/2014/main" id="{D1F2B05D-EB50-41E9-C314-7633601BA706}"/>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1" name="Google Shape;191;g2f0d1e9b604_0_6:notes">
            <a:extLst>
              <a:ext uri="{FF2B5EF4-FFF2-40B4-BE49-F238E27FC236}">
                <a16:creationId xmlns:a16="http://schemas.microsoft.com/office/drawing/2014/main" id="{4EFEE403-86DA-3BC9-832F-E583AD0D9D4A}"/>
              </a:ext>
            </a:extLst>
          </p:cNvPr>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92" name="Google Shape;192;g2f0d1e9b604_0_6:notes">
            <a:extLst>
              <a:ext uri="{FF2B5EF4-FFF2-40B4-BE49-F238E27FC236}">
                <a16:creationId xmlns:a16="http://schemas.microsoft.com/office/drawing/2014/main" id="{8384AF49-B5B8-96B0-0774-EDAD09264C95}"/>
              </a:ext>
            </a:extLst>
          </p:cNvPr>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12</a:t>
            </a:fld>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1859521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a:extLst>
            <a:ext uri="{FF2B5EF4-FFF2-40B4-BE49-F238E27FC236}">
              <a16:creationId xmlns:a16="http://schemas.microsoft.com/office/drawing/2014/main" id="{85A8AB6C-686B-F2A8-1C9D-D1019E685AA1}"/>
            </a:ext>
          </a:extLst>
        </p:cNvPr>
        <p:cNvGrpSpPr/>
        <p:nvPr/>
      </p:nvGrpSpPr>
      <p:grpSpPr>
        <a:xfrm>
          <a:off x="0" y="0"/>
          <a:ext cx="0" cy="0"/>
          <a:chOff x="0" y="0"/>
          <a:chExt cx="0" cy="0"/>
        </a:xfrm>
      </p:grpSpPr>
      <p:sp>
        <p:nvSpPr>
          <p:cNvPr id="190" name="Google Shape;190;g2f0d1e9b604_0_6:notes">
            <a:extLst>
              <a:ext uri="{FF2B5EF4-FFF2-40B4-BE49-F238E27FC236}">
                <a16:creationId xmlns:a16="http://schemas.microsoft.com/office/drawing/2014/main" id="{024D6EE3-DFD8-D241-40D8-AB08DB07D704}"/>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1" name="Google Shape;191;g2f0d1e9b604_0_6:notes">
            <a:extLst>
              <a:ext uri="{FF2B5EF4-FFF2-40B4-BE49-F238E27FC236}">
                <a16:creationId xmlns:a16="http://schemas.microsoft.com/office/drawing/2014/main" id="{E0F77D2D-75CD-6F15-096A-A75DB19F29C0}"/>
              </a:ext>
            </a:extLst>
          </p:cNvPr>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92" name="Google Shape;192;g2f0d1e9b604_0_6:notes">
            <a:extLst>
              <a:ext uri="{FF2B5EF4-FFF2-40B4-BE49-F238E27FC236}">
                <a16:creationId xmlns:a16="http://schemas.microsoft.com/office/drawing/2014/main" id="{D36603ED-B544-3FFA-58E3-8E93917A5BC7}"/>
              </a:ext>
            </a:extLst>
          </p:cNvPr>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13</a:t>
            </a:fld>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9298213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92" name="Google Shape;192;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224" name="Google Shape;224;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g3351590447b_0_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0" name="Google Shape;240;g3351590447b_0_1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b="1" u="sng" dirty="0"/>
              <a:t>Ngumbe </a:t>
            </a:r>
            <a:endParaRPr dirty="0"/>
          </a:p>
          <a:p>
            <a:pPr marL="0" lvl="0" indent="0" algn="l" rtl="0">
              <a:lnSpc>
                <a:spcPct val="100000"/>
              </a:lnSpc>
              <a:spcBef>
                <a:spcPts val="0"/>
              </a:spcBef>
              <a:spcAft>
                <a:spcPts val="0"/>
              </a:spcAft>
              <a:buSzPts val="1400"/>
              <a:buNone/>
            </a:pPr>
            <a:r>
              <a:rPr lang="en-US" b="0" u="none" dirty="0"/>
              <a:t>12 classrooms; 1,042 pupils = 87 pupils/classroom &gt; 60 pupils/classrooms standard</a:t>
            </a:r>
            <a:endParaRPr dirty="0"/>
          </a:p>
          <a:p>
            <a:pPr marL="0" lvl="0" indent="0" algn="l" rtl="0">
              <a:lnSpc>
                <a:spcPct val="100000"/>
              </a:lnSpc>
              <a:spcBef>
                <a:spcPts val="0"/>
              </a:spcBef>
              <a:spcAft>
                <a:spcPts val="0"/>
              </a:spcAft>
              <a:buSzPts val="1400"/>
              <a:buNone/>
            </a:pPr>
            <a:endParaRPr b="1" u="sng" dirty="0"/>
          </a:p>
          <a:p>
            <a:pPr marL="0" lvl="0" indent="0" algn="l" rtl="0">
              <a:lnSpc>
                <a:spcPct val="100000"/>
              </a:lnSpc>
              <a:spcBef>
                <a:spcPts val="0"/>
              </a:spcBef>
              <a:spcAft>
                <a:spcPts val="0"/>
              </a:spcAft>
              <a:buSzPts val="1400"/>
              <a:buNone/>
            </a:pPr>
            <a:r>
              <a:rPr lang="en-US" b="1" u="sng" dirty="0"/>
              <a:t>What are we trying to achieve</a:t>
            </a:r>
            <a:endParaRPr dirty="0"/>
          </a:p>
          <a:p>
            <a:pPr marL="0" lvl="0" indent="0" algn="l" rtl="0">
              <a:lnSpc>
                <a:spcPct val="100000"/>
              </a:lnSpc>
              <a:spcBef>
                <a:spcPts val="0"/>
              </a:spcBef>
              <a:spcAft>
                <a:spcPts val="0"/>
              </a:spcAft>
              <a:buSzPts val="1400"/>
              <a:buNone/>
            </a:pPr>
            <a:r>
              <a:rPr lang="en-US" b="0" u="none" dirty="0"/>
              <a:t>Increased enrolment</a:t>
            </a:r>
            <a:endParaRPr dirty="0"/>
          </a:p>
          <a:p>
            <a:pPr marL="0" lvl="0" indent="0" algn="l" rtl="0">
              <a:lnSpc>
                <a:spcPct val="100000"/>
              </a:lnSpc>
              <a:spcBef>
                <a:spcPts val="0"/>
              </a:spcBef>
              <a:spcAft>
                <a:spcPts val="0"/>
              </a:spcAft>
              <a:buSzPts val="1400"/>
              <a:buNone/>
            </a:pPr>
            <a:r>
              <a:rPr lang="en-US" b="0" u="none" dirty="0"/>
              <a:t>Increased number of pupils passing std 8</a:t>
            </a:r>
            <a:endParaRPr dirty="0"/>
          </a:p>
          <a:p>
            <a:pPr marL="0" lvl="0" indent="0" algn="l" rtl="0">
              <a:lnSpc>
                <a:spcPct val="100000"/>
              </a:lnSpc>
              <a:spcBef>
                <a:spcPts val="0"/>
              </a:spcBef>
              <a:spcAft>
                <a:spcPts val="0"/>
              </a:spcAft>
              <a:buSzPts val="1400"/>
              <a:buNone/>
            </a:pPr>
            <a:r>
              <a:rPr lang="en-US" b="0" u="none" dirty="0"/>
              <a:t>Increased number of pupils going to secondary school</a:t>
            </a:r>
            <a:endParaRPr dirty="0"/>
          </a:p>
          <a:p>
            <a:pPr marL="0" lvl="0" indent="0" algn="l" rtl="0">
              <a:lnSpc>
                <a:spcPct val="100000"/>
              </a:lnSpc>
              <a:spcBef>
                <a:spcPts val="0"/>
              </a:spcBef>
              <a:spcAft>
                <a:spcPts val="0"/>
              </a:spcAft>
              <a:buSzPts val="1400"/>
              <a:buNone/>
            </a:pPr>
            <a:r>
              <a:rPr lang="en-US" b="0" u="none" dirty="0"/>
              <a:t>Improved learning environment</a:t>
            </a:r>
            <a:endParaRPr dirty="0"/>
          </a:p>
          <a:p>
            <a:pPr marL="0" lvl="0" indent="0" algn="l" rtl="0">
              <a:lnSpc>
                <a:spcPct val="100000"/>
              </a:lnSpc>
              <a:spcBef>
                <a:spcPts val="0"/>
              </a:spcBef>
              <a:spcAft>
                <a:spcPts val="0"/>
              </a:spcAft>
              <a:buSzPts val="1400"/>
              <a:buNone/>
            </a:pPr>
            <a:r>
              <a:rPr lang="en-US" b="0" u="none" dirty="0"/>
              <a:t>Other?</a:t>
            </a:r>
            <a:endParaRPr dirty="0"/>
          </a:p>
          <a:p>
            <a:pPr marL="0" lvl="0" indent="0" algn="l" rtl="0">
              <a:lnSpc>
                <a:spcPct val="100000"/>
              </a:lnSpc>
              <a:spcBef>
                <a:spcPts val="0"/>
              </a:spcBef>
              <a:spcAft>
                <a:spcPts val="0"/>
              </a:spcAft>
              <a:buSzPts val="1400"/>
              <a:buNone/>
            </a:pPr>
            <a:endParaRPr b="1" u="sng" dirty="0"/>
          </a:p>
          <a:p>
            <a:pPr marL="0" lvl="0" indent="0" algn="l" rtl="0">
              <a:lnSpc>
                <a:spcPct val="100000"/>
              </a:lnSpc>
              <a:spcBef>
                <a:spcPts val="0"/>
              </a:spcBef>
              <a:spcAft>
                <a:spcPts val="0"/>
              </a:spcAft>
              <a:buSzPts val="1400"/>
              <a:buNone/>
            </a:pPr>
            <a:r>
              <a:rPr lang="en-US" b="1" u="sng" dirty="0"/>
              <a:t>How long?</a:t>
            </a:r>
            <a:endParaRPr dirty="0"/>
          </a:p>
          <a:p>
            <a:pPr marL="0" lvl="0" indent="0" algn="l" rtl="0">
              <a:lnSpc>
                <a:spcPct val="100000"/>
              </a:lnSpc>
              <a:spcBef>
                <a:spcPts val="0"/>
              </a:spcBef>
              <a:spcAft>
                <a:spcPts val="0"/>
              </a:spcAft>
              <a:buSzPts val="1400"/>
              <a:buNone/>
            </a:pPr>
            <a:r>
              <a:rPr lang="en-US" b="0" u="none" dirty="0"/>
              <a:t>Set period of time?</a:t>
            </a:r>
            <a:endParaRPr dirty="0"/>
          </a:p>
          <a:p>
            <a:pPr marL="0" lvl="0" indent="0" algn="l" rtl="0">
              <a:lnSpc>
                <a:spcPct val="100000"/>
              </a:lnSpc>
              <a:spcBef>
                <a:spcPts val="0"/>
              </a:spcBef>
              <a:spcAft>
                <a:spcPts val="0"/>
              </a:spcAft>
              <a:buSzPts val="1400"/>
              <a:buNone/>
            </a:pPr>
            <a:r>
              <a:rPr lang="en-US" b="0" u="none" dirty="0"/>
              <a:t>Until impact targets are met?</a:t>
            </a:r>
            <a:endParaRPr dirty="0"/>
          </a:p>
          <a:p>
            <a:pPr marL="0" lvl="0" indent="0" algn="l" rtl="0">
              <a:lnSpc>
                <a:spcPct val="100000"/>
              </a:lnSpc>
              <a:spcBef>
                <a:spcPts val="0"/>
              </a:spcBef>
              <a:spcAft>
                <a:spcPts val="0"/>
              </a:spcAft>
              <a:buSzPts val="1400"/>
              <a:buNone/>
            </a:pPr>
            <a:r>
              <a:rPr lang="en-US" b="0" u="none" dirty="0"/>
              <a:t>Until programme is complete?</a:t>
            </a:r>
            <a:endParaRPr dirty="0"/>
          </a:p>
          <a:p>
            <a:pPr marL="0" lvl="0" indent="0" algn="l" rtl="0">
              <a:lnSpc>
                <a:spcPct val="100000"/>
              </a:lnSpc>
              <a:spcBef>
                <a:spcPts val="0"/>
              </a:spcBef>
              <a:spcAft>
                <a:spcPts val="0"/>
              </a:spcAft>
              <a:buSzPts val="1400"/>
              <a:buNone/>
            </a:pPr>
            <a:endParaRPr b="0" u="none" dirty="0"/>
          </a:p>
          <a:p>
            <a:pPr marL="0" lvl="0" indent="0" algn="l" rtl="0">
              <a:lnSpc>
                <a:spcPct val="100000"/>
              </a:lnSpc>
              <a:spcBef>
                <a:spcPts val="0"/>
              </a:spcBef>
              <a:spcAft>
                <a:spcPts val="0"/>
              </a:spcAft>
              <a:buSzPts val="1400"/>
              <a:buNone/>
            </a:pPr>
            <a:r>
              <a:rPr lang="en-US" b="1" u="sng" dirty="0"/>
              <a:t>Scope of Building Programme</a:t>
            </a:r>
            <a:endParaRPr b="1" u="sng" dirty="0"/>
          </a:p>
          <a:p>
            <a:pPr marL="0" lvl="0" indent="0" algn="l" rtl="0">
              <a:lnSpc>
                <a:spcPct val="100000"/>
              </a:lnSpc>
              <a:spcBef>
                <a:spcPts val="0"/>
              </a:spcBef>
              <a:spcAft>
                <a:spcPts val="0"/>
              </a:spcAft>
              <a:buSzPts val="1400"/>
              <a:buNone/>
            </a:pPr>
            <a:r>
              <a:rPr lang="en-US" b="0" u="none" dirty="0"/>
              <a:t>Classrooms?</a:t>
            </a:r>
            <a:endParaRPr dirty="0"/>
          </a:p>
          <a:p>
            <a:pPr marL="0" lvl="0" indent="0" algn="l" rtl="0">
              <a:lnSpc>
                <a:spcPct val="100000"/>
              </a:lnSpc>
              <a:spcBef>
                <a:spcPts val="0"/>
              </a:spcBef>
              <a:spcAft>
                <a:spcPts val="0"/>
              </a:spcAft>
              <a:buSzPts val="1400"/>
              <a:buNone/>
            </a:pPr>
            <a:r>
              <a:rPr lang="en-US" b="0" u="none" dirty="0"/>
              <a:t>Latrines?</a:t>
            </a:r>
            <a:endParaRPr dirty="0"/>
          </a:p>
          <a:p>
            <a:pPr marL="0" lvl="0" indent="0" algn="l" rtl="0">
              <a:lnSpc>
                <a:spcPct val="100000"/>
              </a:lnSpc>
              <a:spcBef>
                <a:spcPts val="0"/>
              </a:spcBef>
              <a:spcAft>
                <a:spcPts val="0"/>
              </a:spcAft>
              <a:buSzPts val="1400"/>
              <a:buNone/>
            </a:pPr>
            <a:r>
              <a:rPr lang="en-US" b="0" u="none" dirty="0"/>
              <a:t>Dorms?</a:t>
            </a:r>
            <a:endParaRPr dirty="0"/>
          </a:p>
          <a:p>
            <a:pPr marL="0" lvl="0" indent="0" algn="l" rtl="0">
              <a:lnSpc>
                <a:spcPct val="100000"/>
              </a:lnSpc>
              <a:spcBef>
                <a:spcPts val="0"/>
              </a:spcBef>
              <a:spcAft>
                <a:spcPts val="0"/>
              </a:spcAft>
              <a:buSzPts val="1400"/>
              <a:buNone/>
            </a:pPr>
            <a:r>
              <a:rPr lang="en-US" b="0" u="none" dirty="0"/>
              <a:t>Libraries?</a:t>
            </a:r>
            <a:endParaRPr dirty="0"/>
          </a:p>
          <a:p>
            <a:pPr marL="0" lvl="0" indent="0" algn="l" rtl="0">
              <a:lnSpc>
                <a:spcPct val="100000"/>
              </a:lnSpc>
              <a:spcBef>
                <a:spcPts val="0"/>
              </a:spcBef>
              <a:spcAft>
                <a:spcPts val="0"/>
              </a:spcAft>
              <a:buSzPts val="1400"/>
              <a:buNone/>
            </a:pPr>
            <a:r>
              <a:rPr lang="en-US" b="0" u="none" dirty="0"/>
              <a:t>Teacher’s houses?</a:t>
            </a:r>
            <a:endParaRPr dirty="0"/>
          </a:p>
          <a:p>
            <a:pPr marL="0" lvl="0" indent="0" algn="l" rtl="0">
              <a:lnSpc>
                <a:spcPct val="100000"/>
              </a:lnSpc>
              <a:spcBef>
                <a:spcPts val="0"/>
              </a:spcBef>
              <a:spcAft>
                <a:spcPts val="0"/>
              </a:spcAft>
              <a:buSzPts val="1400"/>
              <a:buNone/>
            </a:pPr>
            <a:endParaRPr b="0" u="none" dirty="0"/>
          </a:p>
          <a:p>
            <a:pPr marL="0" lvl="0" indent="0" algn="l" rtl="0">
              <a:lnSpc>
                <a:spcPct val="100000"/>
              </a:lnSpc>
              <a:spcBef>
                <a:spcPts val="0"/>
              </a:spcBef>
              <a:spcAft>
                <a:spcPts val="0"/>
              </a:spcAft>
              <a:buSzPts val="1400"/>
              <a:buNone/>
            </a:pPr>
            <a:r>
              <a:rPr lang="en-US" b="1" u="sng" dirty="0"/>
              <a:t>Burnt Brick</a:t>
            </a:r>
            <a:endParaRPr dirty="0"/>
          </a:p>
          <a:p>
            <a:pPr marL="0" lvl="0" indent="0" algn="l" rtl="0">
              <a:lnSpc>
                <a:spcPct val="100000"/>
              </a:lnSpc>
              <a:spcBef>
                <a:spcPts val="0"/>
              </a:spcBef>
              <a:spcAft>
                <a:spcPts val="0"/>
              </a:spcAft>
              <a:buSzPts val="1400"/>
              <a:buNone/>
            </a:pPr>
            <a:r>
              <a:rPr lang="en-US" b="0" u="none" dirty="0"/>
              <a:t>Renovations only?</a:t>
            </a:r>
            <a:endParaRPr dirty="0"/>
          </a:p>
          <a:p>
            <a:pPr marL="0" lvl="0" indent="0" algn="l" rtl="0">
              <a:lnSpc>
                <a:spcPct val="100000"/>
              </a:lnSpc>
              <a:spcBef>
                <a:spcPts val="0"/>
              </a:spcBef>
              <a:spcAft>
                <a:spcPts val="0"/>
              </a:spcAft>
              <a:buSzPts val="1400"/>
              <a:buNone/>
            </a:pPr>
            <a:r>
              <a:rPr lang="en-US" b="0" u="none" dirty="0"/>
              <a:t>All if we counter with tree planting to be net zero</a:t>
            </a:r>
            <a:endParaRPr dirty="0"/>
          </a:p>
        </p:txBody>
      </p:sp>
      <p:sp>
        <p:nvSpPr>
          <p:cNvPr id="241" name="Google Shape;241;g3351590447b_0_1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16</a:t>
            </a:fld>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4" name="Google Shape;9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95" name="Google Shape;95;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2</a:t>
            </a:fld>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30872e026d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3" name="Google Shape;113;g30872e026d9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14" name="Google Shape;114;g30872e026d9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3</a:t>
            </a:fld>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0" name="Google Shape;120;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b="1" u="sng" dirty="0"/>
              <a:t>Ngumbe </a:t>
            </a:r>
            <a:endParaRPr dirty="0"/>
          </a:p>
          <a:p>
            <a:pPr marL="0" lvl="0" indent="0" algn="l" rtl="0">
              <a:lnSpc>
                <a:spcPct val="100000"/>
              </a:lnSpc>
              <a:spcBef>
                <a:spcPts val="0"/>
              </a:spcBef>
              <a:spcAft>
                <a:spcPts val="0"/>
              </a:spcAft>
              <a:buSzPts val="1400"/>
              <a:buNone/>
            </a:pPr>
            <a:r>
              <a:rPr lang="en-US" b="0" u="none" dirty="0"/>
              <a:t>12 classrooms; 1,042 pupils = 87 pupils/classroom &gt; 60 pupils/classrooms standard</a:t>
            </a:r>
            <a:endParaRPr dirty="0"/>
          </a:p>
          <a:p>
            <a:pPr marL="0" lvl="0" indent="0" algn="l" rtl="0">
              <a:lnSpc>
                <a:spcPct val="100000"/>
              </a:lnSpc>
              <a:spcBef>
                <a:spcPts val="0"/>
              </a:spcBef>
              <a:spcAft>
                <a:spcPts val="0"/>
              </a:spcAft>
              <a:buSzPts val="1400"/>
              <a:buNone/>
            </a:pPr>
            <a:endParaRPr b="1" u="sng" dirty="0"/>
          </a:p>
          <a:p>
            <a:pPr marL="0" lvl="0" indent="0" algn="l" rtl="0">
              <a:lnSpc>
                <a:spcPct val="100000"/>
              </a:lnSpc>
              <a:spcBef>
                <a:spcPts val="0"/>
              </a:spcBef>
              <a:spcAft>
                <a:spcPts val="0"/>
              </a:spcAft>
              <a:buSzPts val="1400"/>
              <a:buNone/>
            </a:pPr>
            <a:r>
              <a:rPr lang="en-US" b="1" u="sng" dirty="0"/>
              <a:t>What are we trying to achieve</a:t>
            </a:r>
            <a:endParaRPr dirty="0"/>
          </a:p>
          <a:p>
            <a:pPr marL="0" lvl="0" indent="0" algn="l" rtl="0">
              <a:lnSpc>
                <a:spcPct val="100000"/>
              </a:lnSpc>
              <a:spcBef>
                <a:spcPts val="0"/>
              </a:spcBef>
              <a:spcAft>
                <a:spcPts val="0"/>
              </a:spcAft>
              <a:buSzPts val="1400"/>
              <a:buNone/>
            </a:pPr>
            <a:r>
              <a:rPr lang="en-US" b="0" u="none" dirty="0"/>
              <a:t>Increased enrolment</a:t>
            </a:r>
            <a:endParaRPr dirty="0"/>
          </a:p>
          <a:p>
            <a:pPr marL="0" lvl="0" indent="0" algn="l" rtl="0">
              <a:lnSpc>
                <a:spcPct val="100000"/>
              </a:lnSpc>
              <a:spcBef>
                <a:spcPts val="0"/>
              </a:spcBef>
              <a:spcAft>
                <a:spcPts val="0"/>
              </a:spcAft>
              <a:buSzPts val="1400"/>
              <a:buNone/>
            </a:pPr>
            <a:r>
              <a:rPr lang="en-US" b="0" u="none" dirty="0"/>
              <a:t>Increased number of pupils passing std 8</a:t>
            </a:r>
            <a:endParaRPr dirty="0"/>
          </a:p>
          <a:p>
            <a:pPr marL="0" lvl="0" indent="0" algn="l" rtl="0">
              <a:lnSpc>
                <a:spcPct val="100000"/>
              </a:lnSpc>
              <a:spcBef>
                <a:spcPts val="0"/>
              </a:spcBef>
              <a:spcAft>
                <a:spcPts val="0"/>
              </a:spcAft>
              <a:buSzPts val="1400"/>
              <a:buNone/>
            </a:pPr>
            <a:r>
              <a:rPr lang="en-US" b="0" u="none" dirty="0"/>
              <a:t>Increased number of pupils going to secondary school</a:t>
            </a:r>
            <a:endParaRPr dirty="0"/>
          </a:p>
          <a:p>
            <a:pPr marL="0" lvl="0" indent="0" algn="l" rtl="0">
              <a:lnSpc>
                <a:spcPct val="100000"/>
              </a:lnSpc>
              <a:spcBef>
                <a:spcPts val="0"/>
              </a:spcBef>
              <a:spcAft>
                <a:spcPts val="0"/>
              </a:spcAft>
              <a:buSzPts val="1400"/>
              <a:buNone/>
            </a:pPr>
            <a:r>
              <a:rPr lang="en-US" b="0" u="none" dirty="0"/>
              <a:t>Improved learning environment</a:t>
            </a:r>
            <a:endParaRPr dirty="0"/>
          </a:p>
          <a:p>
            <a:pPr marL="0" lvl="0" indent="0" algn="l" rtl="0">
              <a:lnSpc>
                <a:spcPct val="100000"/>
              </a:lnSpc>
              <a:spcBef>
                <a:spcPts val="0"/>
              </a:spcBef>
              <a:spcAft>
                <a:spcPts val="0"/>
              </a:spcAft>
              <a:buSzPts val="1400"/>
              <a:buNone/>
            </a:pPr>
            <a:r>
              <a:rPr lang="en-US" b="0" u="none" dirty="0"/>
              <a:t>Other?</a:t>
            </a:r>
            <a:endParaRPr dirty="0"/>
          </a:p>
          <a:p>
            <a:pPr marL="0" lvl="0" indent="0" algn="l" rtl="0">
              <a:lnSpc>
                <a:spcPct val="100000"/>
              </a:lnSpc>
              <a:spcBef>
                <a:spcPts val="0"/>
              </a:spcBef>
              <a:spcAft>
                <a:spcPts val="0"/>
              </a:spcAft>
              <a:buSzPts val="1400"/>
              <a:buNone/>
            </a:pPr>
            <a:endParaRPr b="1" u="sng" dirty="0"/>
          </a:p>
          <a:p>
            <a:pPr marL="0" lvl="0" indent="0" algn="l" rtl="0">
              <a:lnSpc>
                <a:spcPct val="100000"/>
              </a:lnSpc>
              <a:spcBef>
                <a:spcPts val="0"/>
              </a:spcBef>
              <a:spcAft>
                <a:spcPts val="0"/>
              </a:spcAft>
              <a:buSzPts val="1400"/>
              <a:buNone/>
            </a:pPr>
            <a:r>
              <a:rPr lang="en-US" b="1" u="sng" dirty="0"/>
              <a:t>How long?</a:t>
            </a:r>
            <a:endParaRPr dirty="0"/>
          </a:p>
          <a:p>
            <a:pPr marL="0" lvl="0" indent="0" algn="l" rtl="0">
              <a:lnSpc>
                <a:spcPct val="100000"/>
              </a:lnSpc>
              <a:spcBef>
                <a:spcPts val="0"/>
              </a:spcBef>
              <a:spcAft>
                <a:spcPts val="0"/>
              </a:spcAft>
              <a:buSzPts val="1400"/>
              <a:buNone/>
            </a:pPr>
            <a:r>
              <a:rPr lang="en-US" b="0" u="none" dirty="0"/>
              <a:t>Set period of time?</a:t>
            </a:r>
            <a:endParaRPr dirty="0"/>
          </a:p>
          <a:p>
            <a:pPr marL="0" lvl="0" indent="0" algn="l" rtl="0">
              <a:lnSpc>
                <a:spcPct val="100000"/>
              </a:lnSpc>
              <a:spcBef>
                <a:spcPts val="0"/>
              </a:spcBef>
              <a:spcAft>
                <a:spcPts val="0"/>
              </a:spcAft>
              <a:buSzPts val="1400"/>
              <a:buNone/>
            </a:pPr>
            <a:r>
              <a:rPr lang="en-US" b="0" u="none" dirty="0"/>
              <a:t>Until impact targets are met?</a:t>
            </a:r>
            <a:endParaRPr dirty="0"/>
          </a:p>
          <a:p>
            <a:pPr marL="0" lvl="0" indent="0" algn="l" rtl="0">
              <a:lnSpc>
                <a:spcPct val="100000"/>
              </a:lnSpc>
              <a:spcBef>
                <a:spcPts val="0"/>
              </a:spcBef>
              <a:spcAft>
                <a:spcPts val="0"/>
              </a:spcAft>
              <a:buSzPts val="1400"/>
              <a:buNone/>
            </a:pPr>
            <a:r>
              <a:rPr lang="en-US" b="0" u="none" dirty="0"/>
              <a:t>Until programme is complete?</a:t>
            </a:r>
            <a:endParaRPr dirty="0"/>
          </a:p>
          <a:p>
            <a:pPr marL="0" lvl="0" indent="0" algn="l" rtl="0">
              <a:lnSpc>
                <a:spcPct val="100000"/>
              </a:lnSpc>
              <a:spcBef>
                <a:spcPts val="0"/>
              </a:spcBef>
              <a:spcAft>
                <a:spcPts val="0"/>
              </a:spcAft>
              <a:buSzPts val="1400"/>
              <a:buNone/>
            </a:pPr>
            <a:endParaRPr b="0" u="none" dirty="0"/>
          </a:p>
          <a:p>
            <a:pPr marL="0" lvl="0" indent="0" algn="l" rtl="0">
              <a:lnSpc>
                <a:spcPct val="100000"/>
              </a:lnSpc>
              <a:spcBef>
                <a:spcPts val="0"/>
              </a:spcBef>
              <a:spcAft>
                <a:spcPts val="0"/>
              </a:spcAft>
              <a:buSzPts val="1400"/>
              <a:buNone/>
            </a:pPr>
            <a:r>
              <a:rPr lang="en-US" b="1" u="sng" dirty="0"/>
              <a:t>Scope of Building Programme</a:t>
            </a:r>
            <a:endParaRPr b="1" u="sng" dirty="0"/>
          </a:p>
          <a:p>
            <a:pPr marL="0" lvl="0" indent="0" algn="l" rtl="0">
              <a:lnSpc>
                <a:spcPct val="100000"/>
              </a:lnSpc>
              <a:spcBef>
                <a:spcPts val="0"/>
              </a:spcBef>
              <a:spcAft>
                <a:spcPts val="0"/>
              </a:spcAft>
              <a:buSzPts val="1400"/>
              <a:buNone/>
            </a:pPr>
            <a:r>
              <a:rPr lang="en-US" b="0" u="none" dirty="0"/>
              <a:t>Classrooms?</a:t>
            </a:r>
            <a:endParaRPr dirty="0"/>
          </a:p>
          <a:p>
            <a:pPr marL="0" lvl="0" indent="0" algn="l" rtl="0">
              <a:lnSpc>
                <a:spcPct val="100000"/>
              </a:lnSpc>
              <a:spcBef>
                <a:spcPts val="0"/>
              </a:spcBef>
              <a:spcAft>
                <a:spcPts val="0"/>
              </a:spcAft>
              <a:buSzPts val="1400"/>
              <a:buNone/>
            </a:pPr>
            <a:r>
              <a:rPr lang="en-US" b="0" u="none" dirty="0"/>
              <a:t>Latrines?</a:t>
            </a:r>
            <a:endParaRPr dirty="0"/>
          </a:p>
          <a:p>
            <a:pPr marL="0" lvl="0" indent="0" algn="l" rtl="0">
              <a:lnSpc>
                <a:spcPct val="100000"/>
              </a:lnSpc>
              <a:spcBef>
                <a:spcPts val="0"/>
              </a:spcBef>
              <a:spcAft>
                <a:spcPts val="0"/>
              </a:spcAft>
              <a:buSzPts val="1400"/>
              <a:buNone/>
            </a:pPr>
            <a:r>
              <a:rPr lang="en-US" b="0" u="none" dirty="0"/>
              <a:t>Dorms?</a:t>
            </a:r>
            <a:endParaRPr dirty="0"/>
          </a:p>
          <a:p>
            <a:pPr marL="0" lvl="0" indent="0" algn="l" rtl="0">
              <a:lnSpc>
                <a:spcPct val="100000"/>
              </a:lnSpc>
              <a:spcBef>
                <a:spcPts val="0"/>
              </a:spcBef>
              <a:spcAft>
                <a:spcPts val="0"/>
              </a:spcAft>
              <a:buSzPts val="1400"/>
              <a:buNone/>
            </a:pPr>
            <a:r>
              <a:rPr lang="en-US" b="0" u="none" dirty="0"/>
              <a:t>Libraries?</a:t>
            </a:r>
            <a:endParaRPr dirty="0"/>
          </a:p>
          <a:p>
            <a:pPr marL="0" lvl="0" indent="0" algn="l" rtl="0">
              <a:lnSpc>
                <a:spcPct val="100000"/>
              </a:lnSpc>
              <a:spcBef>
                <a:spcPts val="0"/>
              </a:spcBef>
              <a:spcAft>
                <a:spcPts val="0"/>
              </a:spcAft>
              <a:buSzPts val="1400"/>
              <a:buNone/>
            </a:pPr>
            <a:r>
              <a:rPr lang="en-US" b="0" u="none" dirty="0"/>
              <a:t>Teacher’s houses?</a:t>
            </a:r>
            <a:endParaRPr dirty="0"/>
          </a:p>
          <a:p>
            <a:pPr marL="0" lvl="0" indent="0" algn="l" rtl="0">
              <a:lnSpc>
                <a:spcPct val="100000"/>
              </a:lnSpc>
              <a:spcBef>
                <a:spcPts val="0"/>
              </a:spcBef>
              <a:spcAft>
                <a:spcPts val="0"/>
              </a:spcAft>
              <a:buSzPts val="1400"/>
              <a:buNone/>
            </a:pPr>
            <a:endParaRPr b="0" u="none" dirty="0"/>
          </a:p>
          <a:p>
            <a:pPr marL="0" lvl="0" indent="0" algn="l" rtl="0">
              <a:lnSpc>
                <a:spcPct val="100000"/>
              </a:lnSpc>
              <a:spcBef>
                <a:spcPts val="0"/>
              </a:spcBef>
              <a:spcAft>
                <a:spcPts val="0"/>
              </a:spcAft>
              <a:buSzPts val="1400"/>
              <a:buNone/>
            </a:pPr>
            <a:r>
              <a:rPr lang="en-US" b="1" u="sng" dirty="0"/>
              <a:t>Burnt Brick</a:t>
            </a:r>
            <a:endParaRPr dirty="0"/>
          </a:p>
          <a:p>
            <a:pPr marL="0" lvl="0" indent="0" algn="l" rtl="0">
              <a:lnSpc>
                <a:spcPct val="100000"/>
              </a:lnSpc>
              <a:spcBef>
                <a:spcPts val="0"/>
              </a:spcBef>
              <a:spcAft>
                <a:spcPts val="0"/>
              </a:spcAft>
              <a:buSzPts val="1400"/>
              <a:buNone/>
            </a:pPr>
            <a:r>
              <a:rPr lang="en-US" b="0" u="none" dirty="0"/>
              <a:t>Renovations only?</a:t>
            </a:r>
            <a:endParaRPr dirty="0"/>
          </a:p>
          <a:p>
            <a:pPr marL="0" lvl="0" indent="0" algn="l" rtl="0">
              <a:lnSpc>
                <a:spcPct val="100000"/>
              </a:lnSpc>
              <a:spcBef>
                <a:spcPts val="0"/>
              </a:spcBef>
              <a:spcAft>
                <a:spcPts val="0"/>
              </a:spcAft>
              <a:buSzPts val="1400"/>
              <a:buNone/>
            </a:pPr>
            <a:r>
              <a:rPr lang="en-US" b="0" u="none" dirty="0"/>
              <a:t>All if we counter with tree planting to be net zero</a:t>
            </a:r>
            <a:endParaRPr dirty="0"/>
          </a:p>
        </p:txBody>
      </p:sp>
      <p:sp>
        <p:nvSpPr>
          <p:cNvPr id="121" name="Google Shape;121;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4</a:t>
            </a:fld>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249310332dc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g249310332dc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b="1" u="sng" dirty="0"/>
              <a:t>Ngumbe </a:t>
            </a:r>
            <a:endParaRPr dirty="0"/>
          </a:p>
          <a:p>
            <a:pPr marL="0" lvl="0" indent="0" algn="l" rtl="0">
              <a:lnSpc>
                <a:spcPct val="100000"/>
              </a:lnSpc>
              <a:spcBef>
                <a:spcPts val="0"/>
              </a:spcBef>
              <a:spcAft>
                <a:spcPts val="0"/>
              </a:spcAft>
              <a:buSzPts val="1400"/>
              <a:buNone/>
            </a:pPr>
            <a:r>
              <a:rPr lang="en-US" b="0" u="none" dirty="0"/>
              <a:t>12 classrooms; 1,042 pupils = 87 pupils/classroom &gt; 60 pupils/classrooms standard</a:t>
            </a:r>
            <a:endParaRPr dirty="0"/>
          </a:p>
          <a:p>
            <a:pPr marL="0" lvl="0" indent="0" algn="l" rtl="0">
              <a:lnSpc>
                <a:spcPct val="100000"/>
              </a:lnSpc>
              <a:spcBef>
                <a:spcPts val="0"/>
              </a:spcBef>
              <a:spcAft>
                <a:spcPts val="0"/>
              </a:spcAft>
              <a:buSzPts val="1400"/>
              <a:buNone/>
            </a:pPr>
            <a:endParaRPr b="1" u="sng" dirty="0"/>
          </a:p>
          <a:p>
            <a:pPr marL="0" lvl="0" indent="0" algn="l" rtl="0">
              <a:lnSpc>
                <a:spcPct val="100000"/>
              </a:lnSpc>
              <a:spcBef>
                <a:spcPts val="0"/>
              </a:spcBef>
              <a:spcAft>
                <a:spcPts val="0"/>
              </a:spcAft>
              <a:buSzPts val="1400"/>
              <a:buNone/>
            </a:pPr>
            <a:r>
              <a:rPr lang="en-US" b="1" u="sng" dirty="0"/>
              <a:t>What are we trying to achieve</a:t>
            </a:r>
            <a:endParaRPr dirty="0"/>
          </a:p>
          <a:p>
            <a:pPr marL="0" lvl="0" indent="0" algn="l" rtl="0">
              <a:lnSpc>
                <a:spcPct val="100000"/>
              </a:lnSpc>
              <a:spcBef>
                <a:spcPts val="0"/>
              </a:spcBef>
              <a:spcAft>
                <a:spcPts val="0"/>
              </a:spcAft>
              <a:buSzPts val="1400"/>
              <a:buNone/>
            </a:pPr>
            <a:r>
              <a:rPr lang="en-US" b="0" u="none" dirty="0"/>
              <a:t>Increased enrolment</a:t>
            </a:r>
            <a:endParaRPr dirty="0"/>
          </a:p>
          <a:p>
            <a:pPr marL="0" lvl="0" indent="0" algn="l" rtl="0">
              <a:lnSpc>
                <a:spcPct val="100000"/>
              </a:lnSpc>
              <a:spcBef>
                <a:spcPts val="0"/>
              </a:spcBef>
              <a:spcAft>
                <a:spcPts val="0"/>
              </a:spcAft>
              <a:buSzPts val="1400"/>
              <a:buNone/>
            </a:pPr>
            <a:r>
              <a:rPr lang="en-US" b="0" u="none" dirty="0"/>
              <a:t>Increased number of pupils passing std 8</a:t>
            </a:r>
            <a:endParaRPr dirty="0"/>
          </a:p>
          <a:p>
            <a:pPr marL="0" lvl="0" indent="0" algn="l" rtl="0">
              <a:lnSpc>
                <a:spcPct val="100000"/>
              </a:lnSpc>
              <a:spcBef>
                <a:spcPts val="0"/>
              </a:spcBef>
              <a:spcAft>
                <a:spcPts val="0"/>
              </a:spcAft>
              <a:buSzPts val="1400"/>
              <a:buNone/>
            </a:pPr>
            <a:r>
              <a:rPr lang="en-US" b="0" u="none" dirty="0"/>
              <a:t>Increased number of pupils going to secondary school</a:t>
            </a:r>
            <a:endParaRPr dirty="0"/>
          </a:p>
          <a:p>
            <a:pPr marL="0" lvl="0" indent="0" algn="l" rtl="0">
              <a:lnSpc>
                <a:spcPct val="100000"/>
              </a:lnSpc>
              <a:spcBef>
                <a:spcPts val="0"/>
              </a:spcBef>
              <a:spcAft>
                <a:spcPts val="0"/>
              </a:spcAft>
              <a:buSzPts val="1400"/>
              <a:buNone/>
            </a:pPr>
            <a:r>
              <a:rPr lang="en-US" b="0" u="none" dirty="0"/>
              <a:t>Improved learning environment</a:t>
            </a:r>
            <a:endParaRPr dirty="0"/>
          </a:p>
          <a:p>
            <a:pPr marL="0" lvl="0" indent="0" algn="l" rtl="0">
              <a:lnSpc>
                <a:spcPct val="100000"/>
              </a:lnSpc>
              <a:spcBef>
                <a:spcPts val="0"/>
              </a:spcBef>
              <a:spcAft>
                <a:spcPts val="0"/>
              </a:spcAft>
              <a:buSzPts val="1400"/>
              <a:buNone/>
            </a:pPr>
            <a:r>
              <a:rPr lang="en-US" b="0" u="none" dirty="0"/>
              <a:t>Other?</a:t>
            </a:r>
            <a:endParaRPr dirty="0"/>
          </a:p>
          <a:p>
            <a:pPr marL="0" lvl="0" indent="0" algn="l" rtl="0">
              <a:lnSpc>
                <a:spcPct val="100000"/>
              </a:lnSpc>
              <a:spcBef>
                <a:spcPts val="0"/>
              </a:spcBef>
              <a:spcAft>
                <a:spcPts val="0"/>
              </a:spcAft>
              <a:buSzPts val="1400"/>
              <a:buNone/>
            </a:pPr>
            <a:endParaRPr b="1" u="sng" dirty="0"/>
          </a:p>
          <a:p>
            <a:pPr marL="0" lvl="0" indent="0" algn="l" rtl="0">
              <a:lnSpc>
                <a:spcPct val="100000"/>
              </a:lnSpc>
              <a:spcBef>
                <a:spcPts val="0"/>
              </a:spcBef>
              <a:spcAft>
                <a:spcPts val="0"/>
              </a:spcAft>
              <a:buSzPts val="1400"/>
              <a:buNone/>
            </a:pPr>
            <a:r>
              <a:rPr lang="en-US" b="1" u="sng" dirty="0"/>
              <a:t>How long?</a:t>
            </a:r>
            <a:endParaRPr dirty="0"/>
          </a:p>
          <a:p>
            <a:pPr marL="0" lvl="0" indent="0" algn="l" rtl="0">
              <a:lnSpc>
                <a:spcPct val="100000"/>
              </a:lnSpc>
              <a:spcBef>
                <a:spcPts val="0"/>
              </a:spcBef>
              <a:spcAft>
                <a:spcPts val="0"/>
              </a:spcAft>
              <a:buSzPts val="1400"/>
              <a:buNone/>
            </a:pPr>
            <a:r>
              <a:rPr lang="en-US" b="0" u="none" dirty="0"/>
              <a:t>Set period of time?</a:t>
            </a:r>
            <a:endParaRPr dirty="0"/>
          </a:p>
          <a:p>
            <a:pPr marL="0" lvl="0" indent="0" algn="l" rtl="0">
              <a:lnSpc>
                <a:spcPct val="100000"/>
              </a:lnSpc>
              <a:spcBef>
                <a:spcPts val="0"/>
              </a:spcBef>
              <a:spcAft>
                <a:spcPts val="0"/>
              </a:spcAft>
              <a:buSzPts val="1400"/>
              <a:buNone/>
            </a:pPr>
            <a:r>
              <a:rPr lang="en-US" b="0" u="none" dirty="0"/>
              <a:t>Until impact targets are met?</a:t>
            </a:r>
            <a:endParaRPr dirty="0"/>
          </a:p>
          <a:p>
            <a:pPr marL="0" lvl="0" indent="0" algn="l" rtl="0">
              <a:lnSpc>
                <a:spcPct val="100000"/>
              </a:lnSpc>
              <a:spcBef>
                <a:spcPts val="0"/>
              </a:spcBef>
              <a:spcAft>
                <a:spcPts val="0"/>
              </a:spcAft>
              <a:buSzPts val="1400"/>
              <a:buNone/>
            </a:pPr>
            <a:r>
              <a:rPr lang="en-US" b="0" u="none" dirty="0"/>
              <a:t>Until programme is complete?</a:t>
            </a:r>
            <a:endParaRPr dirty="0"/>
          </a:p>
          <a:p>
            <a:pPr marL="0" lvl="0" indent="0" algn="l" rtl="0">
              <a:lnSpc>
                <a:spcPct val="100000"/>
              </a:lnSpc>
              <a:spcBef>
                <a:spcPts val="0"/>
              </a:spcBef>
              <a:spcAft>
                <a:spcPts val="0"/>
              </a:spcAft>
              <a:buSzPts val="1400"/>
              <a:buNone/>
            </a:pPr>
            <a:endParaRPr b="0" u="none" dirty="0"/>
          </a:p>
          <a:p>
            <a:pPr marL="0" lvl="0" indent="0" algn="l" rtl="0">
              <a:lnSpc>
                <a:spcPct val="100000"/>
              </a:lnSpc>
              <a:spcBef>
                <a:spcPts val="0"/>
              </a:spcBef>
              <a:spcAft>
                <a:spcPts val="0"/>
              </a:spcAft>
              <a:buSzPts val="1400"/>
              <a:buNone/>
            </a:pPr>
            <a:r>
              <a:rPr lang="en-US" b="1" u="sng" dirty="0"/>
              <a:t>Scope of Building Programme</a:t>
            </a:r>
            <a:endParaRPr b="1" u="sng" dirty="0"/>
          </a:p>
          <a:p>
            <a:pPr marL="0" lvl="0" indent="0" algn="l" rtl="0">
              <a:lnSpc>
                <a:spcPct val="100000"/>
              </a:lnSpc>
              <a:spcBef>
                <a:spcPts val="0"/>
              </a:spcBef>
              <a:spcAft>
                <a:spcPts val="0"/>
              </a:spcAft>
              <a:buSzPts val="1400"/>
              <a:buNone/>
            </a:pPr>
            <a:r>
              <a:rPr lang="en-US" b="0" u="none" dirty="0"/>
              <a:t>Classrooms?</a:t>
            </a:r>
            <a:endParaRPr dirty="0"/>
          </a:p>
          <a:p>
            <a:pPr marL="0" lvl="0" indent="0" algn="l" rtl="0">
              <a:lnSpc>
                <a:spcPct val="100000"/>
              </a:lnSpc>
              <a:spcBef>
                <a:spcPts val="0"/>
              </a:spcBef>
              <a:spcAft>
                <a:spcPts val="0"/>
              </a:spcAft>
              <a:buSzPts val="1400"/>
              <a:buNone/>
            </a:pPr>
            <a:r>
              <a:rPr lang="en-US" b="0" u="none" dirty="0"/>
              <a:t>Latrines?</a:t>
            </a:r>
            <a:endParaRPr dirty="0"/>
          </a:p>
          <a:p>
            <a:pPr marL="0" lvl="0" indent="0" algn="l" rtl="0">
              <a:lnSpc>
                <a:spcPct val="100000"/>
              </a:lnSpc>
              <a:spcBef>
                <a:spcPts val="0"/>
              </a:spcBef>
              <a:spcAft>
                <a:spcPts val="0"/>
              </a:spcAft>
              <a:buSzPts val="1400"/>
              <a:buNone/>
            </a:pPr>
            <a:r>
              <a:rPr lang="en-US" b="0" u="none" dirty="0"/>
              <a:t>Dorms?</a:t>
            </a:r>
            <a:endParaRPr dirty="0"/>
          </a:p>
          <a:p>
            <a:pPr marL="0" lvl="0" indent="0" algn="l" rtl="0">
              <a:lnSpc>
                <a:spcPct val="100000"/>
              </a:lnSpc>
              <a:spcBef>
                <a:spcPts val="0"/>
              </a:spcBef>
              <a:spcAft>
                <a:spcPts val="0"/>
              </a:spcAft>
              <a:buSzPts val="1400"/>
              <a:buNone/>
            </a:pPr>
            <a:r>
              <a:rPr lang="en-US" b="0" u="none" dirty="0"/>
              <a:t>Libraries?</a:t>
            </a:r>
            <a:endParaRPr dirty="0"/>
          </a:p>
          <a:p>
            <a:pPr marL="0" lvl="0" indent="0" algn="l" rtl="0">
              <a:lnSpc>
                <a:spcPct val="100000"/>
              </a:lnSpc>
              <a:spcBef>
                <a:spcPts val="0"/>
              </a:spcBef>
              <a:spcAft>
                <a:spcPts val="0"/>
              </a:spcAft>
              <a:buSzPts val="1400"/>
              <a:buNone/>
            </a:pPr>
            <a:r>
              <a:rPr lang="en-US" b="0" u="none" dirty="0"/>
              <a:t>Teacher’s houses?</a:t>
            </a:r>
            <a:endParaRPr dirty="0"/>
          </a:p>
          <a:p>
            <a:pPr marL="0" lvl="0" indent="0" algn="l" rtl="0">
              <a:lnSpc>
                <a:spcPct val="100000"/>
              </a:lnSpc>
              <a:spcBef>
                <a:spcPts val="0"/>
              </a:spcBef>
              <a:spcAft>
                <a:spcPts val="0"/>
              </a:spcAft>
              <a:buSzPts val="1400"/>
              <a:buNone/>
            </a:pPr>
            <a:endParaRPr b="0" u="none" dirty="0"/>
          </a:p>
          <a:p>
            <a:pPr marL="0" lvl="0" indent="0" algn="l" rtl="0">
              <a:lnSpc>
                <a:spcPct val="100000"/>
              </a:lnSpc>
              <a:spcBef>
                <a:spcPts val="0"/>
              </a:spcBef>
              <a:spcAft>
                <a:spcPts val="0"/>
              </a:spcAft>
              <a:buSzPts val="1400"/>
              <a:buNone/>
            </a:pPr>
            <a:r>
              <a:rPr lang="en-US" b="1" u="sng" dirty="0"/>
              <a:t>Burnt Brick</a:t>
            </a:r>
            <a:endParaRPr dirty="0"/>
          </a:p>
          <a:p>
            <a:pPr marL="0" lvl="0" indent="0" algn="l" rtl="0">
              <a:lnSpc>
                <a:spcPct val="100000"/>
              </a:lnSpc>
              <a:spcBef>
                <a:spcPts val="0"/>
              </a:spcBef>
              <a:spcAft>
                <a:spcPts val="0"/>
              </a:spcAft>
              <a:buSzPts val="1400"/>
              <a:buNone/>
            </a:pPr>
            <a:r>
              <a:rPr lang="en-US" b="0" u="none" dirty="0"/>
              <a:t>Renovations only?</a:t>
            </a:r>
            <a:endParaRPr dirty="0"/>
          </a:p>
          <a:p>
            <a:pPr marL="0" lvl="0" indent="0" algn="l" rtl="0">
              <a:lnSpc>
                <a:spcPct val="100000"/>
              </a:lnSpc>
              <a:spcBef>
                <a:spcPts val="0"/>
              </a:spcBef>
              <a:spcAft>
                <a:spcPts val="0"/>
              </a:spcAft>
              <a:buSzPts val="1400"/>
              <a:buNone/>
            </a:pPr>
            <a:r>
              <a:rPr lang="en-US" b="0" u="none" dirty="0"/>
              <a:t>All if we counter with tree planting to be net zero</a:t>
            </a:r>
            <a:endParaRPr dirty="0"/>
          </a:p>
        </p:txBody>
      </p:sp>
      <p:sp>
        <p:nvSpPr>
          <p:cNvPr id="128" name="Google Shape;128;g249310332dc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5</a:t>
            </a:fld>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2479c7d6269_1_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4" name="Google Shape;134;g2479c7d6269_1_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35" name="Google Shape;135;g2479c7d6269_1_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6</a:t>
            </a:fld>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479c7d6269_1_5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2" name="Google Shape;142;g2479c7d6269_1_5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43" name="Google Shape;143;g2479c7d6269_1_5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7</a:t>
            </a:fld>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27b8d3525ed_0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0" name="Google Shape;150;g27b8d3525ed_0_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51" name="Google Shape;151;g27b8d3525ed_0_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8</a:t>
            </a:fld>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27b8d3525ed_0_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8" name="Google Shape;158;g27b8d3525ed_0_1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59" name="Google Shape;159;g27b8d3525ed_0_1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9</a:t>
            </a:fld>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9" name="Google Shape;19;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0" name="Google Shape;20;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6" name="Google Shape;76;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7" name="Google Shape;77;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82" name="Google Shape;82;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83" name="Google Shape;83;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5" name="Google Shape;25;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6" name="Google Shape;26;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1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1" name="Google Shape;31;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2" name="Google Shape;32;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8" name="Google Shape;38;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9" name="Google Shape;39;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7" name="Google Shape;47;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8" name="Google Shape;48;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2" name="Google Shape;52;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3" name="Google Shape;53;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6" name="Google Shape;56;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7" name="Google Shape;57;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3" name="Google Shape;63;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4" name="Google Shape;64;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3"/>
          <p:cNvSpPr>
            <a:spLocks noGrp="1"/>
          </p:cNvSpPr>
          <p:nvPr>
            <p:ph type="pic" idx="2"/>
          </p:nvPr>
        </p:nvSpPr>
        <p:spPr>
          <a:xfrm>
            <a:off x="5183188" y="987425"/>
            <a:ext cx="6172200" cy="4873625"/>
          </a:xfrm>
          <a:prstGeom prst="rect">
            <a:avLst/>
          </a:prstGeom>
          <a:noFill/>
          <a:ln>
            <a:noFill/>
          </a:ln>
        </p:spPr>
      </p:sp>
      <p:sp>
        <p:nvSpPr>
          <p:cNvPr id="68" name="Google Shape;68;p2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0" name="Google Shape;70;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1" name="Google Shape;71;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1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g"/><Relationship Id="rId7" Type="http://schemas.openxmlformats.org/officeDocument/2006/relationships/diagramColors" Target="../diagrams/colors1.xm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8.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p:cNvPicPr preferRelativeResize="0"/>
          <p:nvPr/>
        </p:nvPicPr>
        <p:blipFill rotWithShape="1">
          <a:blip r:embed="rId3">
            <a:alphaModFix/>
          </a:blip>
          <a:srcRect t="29023" b="30031"/>
          <a:stretch/>
        </p:blipFill>
        <p:spPr>
          <a:xfrm>
            <a:off x="9782174" y="5972177"/>
            <a:ext cx="2010641" cy="614362"/>
          </a:xfrm>
          <a:prstGeom prst="rect">
            <a:avLst/>
          </a:prstGeom>
          <a:noFill/>
          <a:ln>
            <a:noFill/>
          </a:ln>
        </p:spPr>
      </p:pic>
      <p:pic>
        <p:nvPicPr>
          <p:cNvPr id="89" name="Google Shape;89;p1" descr="A picture containing text&#10;&#10;Description automatically generated"/>
          <p:cNvPicPr preferRelativeResize="0"/>
          <p:nvPr/>
        </p:nvPicPr>
        <p:blipFill rotWithShape="1">
          <a:blip r:embed="rId4">
            <a:alphaModFix/>
          </a:blip>
          <a:srcRect/>
          <a:stretch/>
        </p:blipFill>
        <p:spPr>
          <a:xfrm>
            <a:off x="901208" y="2183433"/>
            <a:ext cx="9269330" cy="2491133"/>
          </a:xfrm>
          <a:prstGeom prst="rect">
            <a:avLst/>
          </a:prstGeom>
          <a:noFill/>
          <a:ln>
            <a:noFill/>
          </a:ln>
        </p:spPr>
      </p:pic>
      <p:sp>
        <p:nvSpPr>
          <p:cNvPr id="90" name="Google Shape;90;p1"/>
          <p:cNvSpPr/>
          <p:nvPr/>
        </p:nvSpPr>
        <p:spPr>
          <a:xfrm>
            <a:off x="0" y="5553075"/>
            <a:ext cx="12192000" cy="1304924"/>
          </a:xfrm>
          <a:prstGeom prst="rect">
            <a:avLst/>
          </a:prstGeom>
          <a:solidFill>
            <a:srgbClr val="00B050"/>
          </a:solidFill>
          <a:ln w="1270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1371600" marR="0" lvl="3" indent="0" algn="l" rtl="0">
              <a:lnSpc>
                <a:spcPct val="100000"/>
              </a:lnSpc>
              <a:spcBef>
                <a:spcPts val="0"/>
              </a:spcBef>
              <a:spcAft>
                <a:spcPts val="0"/>
              </a:spcAft>
              <a:buClr>
                <a:srgbClr val="000000"/>
              </a:buClr>
              <a:buSzPts val="4400"/>
              <a:buFont typeface="Arial"/>
              <a:buNone/>
            </a:pPr>
            <a:endParaRPr sz="1800" b="1" i="0" u="none" strike="noStrike" cap="none" dirty="0">
              <a:solidFill>
                <a:schemeClr val="lt1"/>
              </a:solidFill>
              <a:latin typeface="Calibri"/>
              <a:ea typeface="Calibri"/>
              <a:cs typeface="Calibri"/>
              <a:sym typeface="Calibri"/>
            </a:endParaRPr>
          </a:p>
        </p:txBody>
      </p:sp>
      <p:cxnSp>
        <p:nvCxnSpPr>
          <p:cNvPr id="91" name="Google Shape;91;p1"/>
          <p:cNvCxnSpPr/>
          <p:nvPr/>
        </p:nvCxnSpPr>
        <p:spPr>
          <a:xfrm>
            <a:off x="0" y="5514086"/>
            <a:ext cx="12192000" cy="0"/>
          </a:xfrm>
          <a:prstGeom prst="straightConnector1">
            <a:avLst/>
          </a:prstGeom>
          <a:noFill/>
          <a:ln w="76200" cap="flat" cmpd="sng">
            <a:solidFill>
              <a:srgbClr val="FF0000"/>
            </a:solidFill>
            <a:prstDash val="solid"/>
            <a:miter lim="800000"/>
            <a:headEnd type="none" w="sm" len="sm"/>
            <a:tailEnd type="none" w="sm" len="sm"/>
          </a:ln>
        </p:spPr>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g27b8d3525ed_0_23"/>
          <p:cNvSpPr/>
          <p:nvPr/>
        </p:nvSpPr>
        <p:spPr>
          <a:xfrm>
            <a:off x="0" y="0"/>
            <a:ext cx="12192000" cy="1305000"/>
          </a:xfrm>
          <a:prstGeom prst="rect">
            <a:avLst/>
          </a:prstGeom>
          <a:solidFill>
            <a:srgbClr val="00B050"/>
          </a:solidFill>
          <a:ln w="1270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3" indent="0" algn="ctr" rtl="0">
              <a:lnSpc>
                <a:spcPct val="100000"/>
              </a:lnSpc>
              <a:spcBef>
                <a:spcPts val="0"/>
              </a:spcBef>
              <a:spcAft>
                <a:spcPts val="0"/>
              </a:spcAft>
              <a:buClr>
                <a:srgbClr val="000000"/>
              </a:buClr>
              <a:buSzPts val="4400"/>
              <a:buFont typeface="Arial"/>
              <a:buNone/>
            </a:pPr>
            <a:r>
              <a:rPr lang="en-US" sz="4400" b="1" i="0" u="none" strike="noStrike" cap="none" dirty="0">
                <a:solidFill>
                  <a:schemeClr val="lt1"/>
                </a:solidFill>
                <a:latin typeface="Calibri"/>
                <a:ea typeface="Calibri"/>
                <a:cs typeface="Calibri"/>
                <a:sym typeface="Calibri"/>
              </a:rPr>
              <a:t>Monitoring and Evaluation</a:t>
            </a:r>
            <a:endParaRPr sz="1800" b="1" i="0" u="none" strike="noStrike" cap="none" dirty="0">
              <a:solidFill>
                <a:schemeClr val="lt1"/>
              </a:solidFill>
              <a:latin typeface="Calibri"/>
              <a:ea typeface="Calibri"/>
              <a:cs typeface="Calibri"/>
              <a:sym typeface="Calibri"/>
            </a:endParaRPr>
          </a:p>
        </p:txBody>
      </p:sp>
      <p:pic>
        <p:nvPicPr>
          <p:cNvPr id="171" name="Google Shape;171;g27b8d3525ed_0_23"/>
          <p:cNvPicPr preferRelativeResize="0"/>
          <p:nvPr/>
        </p:nvPicPr>
        <p:blipFill rotWithShape="1">
          <a:blip r:embed="rId3">
            <a:alphaModFix/>
          </a:blip>
          <a:srcRect t="29026" b="30025"/>
          <a:stretch/>
        </p:blipFill>
        <p:spPr>
          <a:xfrm>
            <a:off x="9782174" y="5972177"/>
            <a:ext cx="2010640" cy="614362"/>
          </a:xfrm>
          <a:prstGeom prst="rect">
            <a:avLst/>
          </a:prstGeom>
          <a:noFill/>
          <a:ln>
            <a:noFill/>
          </a:ln>
        </p:spPr>
      </p:pic>
      <p:pic>
        <p:nvPicPr>
          <p:cNvPr id="2" name="Picture 1">
            <a:extLst>
              <a:ext uri="{FF2B5EF4-FFF2-40B4-BE49-F238E27FC236}">
                <a16:creationId xmlns:a16="http://schemas.microsoft.com/office/drawing/2014/main" id="{8505DA1B-448E-D00E-EDB8-257E06D9038C}"/>
              </a:ext>
            </a:extLst>
          </p:cNvPr>
          <p:cNvPicPr>
            <a:picLocks noChangeAspect="1"/>
          </p:cNvPicPr>
          <p:nvPr/>
        </p:nvPicPr>
        <p:blipFill>
          <a:blip r:embed="rId4"/>
          <a:stretch>
            <a:fillRect/>
          </a:stretch>
        </p:blipFill>
        <p:spPr>
          <a:xfrm>
            <a:off x="1162050" y="1790700"/>
            <a:ext cx="9867900" cy="32766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g27b8d3525ed_0_33"/>
          <p:cNvSpPr/>
          <p:nvPr/>
        </p:nvSpPr>
        <p:spPr>
          <a:xfrm>
            <a:off x="0" y="0"/>
            <a:ext cx="12192000" cy="1305000"/>
          </a:xfrm>
          <a:prstGeom prst="rect">
            <a:avLst/>
          </a:prstGeom>
          <a:solidFill>
            <a:srgbClr val="00B050"/>
          </a:solidFill>
          <a:ln w="1270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3" indent="0" algn="ctr" rtl="0">
              <a:lnSpc>
                <a:spcPct val="100000"/>
              </a:lnSpc>
              <a:spcBef>
                <a:spcPts val="0"/>
              </a:spcBef>
              <a:spcAft>
                <a:spcPts val="0"/>
              </a:spcAft>
              <a:buClr>
                <a:srgbClr val="000000"/>
              </a:buClr>
              <a:buSzPts val="4400"/>
              <a:buFont typeface="Arial"/>
              <a:buNone/>
            </a:pPr>
            <a:r>
              <a:rPr lang="en-US" sz="4400" b="1" i="0" u="none" strike="noStrike" cap="none" dirty="0">
                <a:solidFill>
                  <a:schemeClr val="lt1"/>
                </a:solidFill>
                <a:latin typeface="Calibri"/>
                <a:ea typeface="Calibri"/>
                <a:cs typeface="Calibri"/>
                <a:sym typeface="Calibri"/>
              </a:rPr>
              <a:t>Monitoring and Evaluation</a:t>
            </a:r>
            <a:endParaRPr sz="1800" b="1" i="0" u="none" strike="noStrike" cap="none" dirty="0">
              <a:solidFill>
                <a:schemeClr val="lt1"/>
              </a:solidFill>
              <a:latin typeface="Calibri"/>
              <a:ea typeface="Calibri"/>
              <a:cs typeface="Calibri"/>
              <a:sym typeface="Calibri"/>
            </a:endParaRPr>
          </a:p>
        </p:txBody>
      </p:sp>
      <p:pic>
        <p:nvPicPr>
          <p:cNvPr id="179" name="Google Shape;179;g27b8d3525ed_0_33"/>
          <p:cNvPicPr preferRelativeResize="0"/>
          <p:nvPr/>
        </p:nvPicPr>
        <p:blipFill rotWithShape="1">
          <a:blip r:embed="rId3">
            <a:alphaModFix/>
          </a:blip>
          <a:srcRect t="29026" b="30025"/>
          <a:stretch/>
        </p:blipFill>
        <p:spPr>
          <a:xfrm>
            <a:off x="9782174" y="5972177"/>
            <a:ext cx="2010640" cy="614362"/>
          </a:xfrm>
          <a:prstGeom prst="rect">
            <a:avLst/>
          </a:prstGeom>
          <a:noFill/>
          <a:ln>
            <a:noFill/>
          </a:ln>
        </p:spPr>
      </p:pic>
      <p:pic>
        <p:nvPicPr>
          <p:cNvPr id="2" name="Picture 1">
            <a:extLst>
              <a:ext uri="{FF2B5EF4-FFF2-40B4-BE49-F238E27FC236}">
                <a16:creationId xmlns:a16="http://schemas.microsoft.com/office/drawing/2014/main" id="{777C1CA0-4FCD-25C6-43B1-B8B38408D785}"/>
              </a:ext>
            </a:extLst>
          </p:cNvPr>
          <p:cNvPicPr>
            <a:picLocks noChangeAspect="1"/>
          </p:cNvPicPr>
          <p:nvPr/>
        </p:nvPicPr>
        <p:blipFill>
          <a:blip r:embed="rId4"/>
          <a:stretch>
            <a:fillRect/>
          </a:stretch>
        </p:blipFill>
        <p:spPr>
          <a:xfrm>
            <a:off x="818891" y="1781174"/>
            <a:ext cx="10211059" cy="3410257"/>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Shape 193">
          <a:extLst>
            <a:ext uri="{FF2B5EF4-FFF2-40B4-BE49-F238E27FC236}">
              <a16:creationId xmlns:a16="http://schemas.microsoft.com/office/drawing/2014/main" id="{92716D7C-36FA-2A43-3A83-284560E5FF10}"/>
            </a:ext>
          </a:extLst>
        </p:cNvPr>
        <p:cNvGrpSpPr/>
        <p:nvPr/>
      </p:nvGrpSpPr>
      <p:grpSpPr>
        <a:xfrm>
          <a:off x="0" y="0"/>
          <a:ext cx="0" cy="0"/>
          <a:chOff x="0" y="0"/>
          <a:chExt cx="0" cy="0"/>
        </a:xfrm>
      </p:grpSpPr>
      <p:sp>
        <p:nvSpPr>
          <p:cNvPr id="194" name="Google Shape;194;g2f0d1e9b604_0_6">
            <a:extLst>
              <a:ext uri="{FF2B5EF4-FFF2-40B4-BE49-F238E27FC236}">
                <a16:creationId xmlns:a16="http://schemas.microsoft.com/office/drawing/2014/main" id="{0FAF262D-558E-35D5-BA62-274BB6F28497}"/>
              </a:ext>
            </a:extLst>
          </p:cNvPr>
          <p:cNvSpPr/>
          <p:nvPr/>
        </p:nvSpPr>
        <p:spPr>
          <a:xfrm>
            <a:off x="294640" y="-15118"/>
            <a:ext cx="12192000" cy="1305000"/>
          </a:xfrm>
          <a:prstGeom prst="rect">
            <a:avLst/>
          </a:prstGeom>
          <a:solidFill>
            <a:srgbClr val="00B050"/>
          </a:solidFill>
          <a:ln w="1270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3" indent="0" algn="ctr" defTabSz="914400" rtl="0" eaLnBrk="1" fontAlgn="auto" latinLnBrk="0" hangingPunct="1">
              <a:lnSpc>
                <a:spcPct val="100000"/>
              </a:lnSpc>
              <a:spcBef>
                <a:spcPts val="0"/>
              </a:spcBef>
              <a:spcAft>
                <a:spcPts val="0"/>
              </a:spcAft>
              <a:buClr>
                <a:srgbClr val="000000"/>
              </a:buClr>
              <a:buSzPts val="4400"/>
              <a:buFont typeface="Arial"/>
              <a:buNone/>
              <a:tabLst/>
              <a:defRPr/>
            </a:pPr>
            <a:r>
              <a:rPr kumimoji="0" lang="en-US" sz="4400" b="1" i="0" u="none" strike="noStrike" kern="0" cap="none" spc="0" normalizeH="0" baseline="0" noProof="0" dirty="0">
                <a:ln>
                  <a:noFill/>
                </a:ln>
                <a:solidFill>
                  <a:srgbClr val="FFFFFF"/>
                </a:solidFill>
                <a:effectLst/>
                <a:uLnTx/>
                <a:uFillTx/>
                <a:latin typeface="Calibri"/>
                <a:ea typeface="Calibri"/>
                <a:cs typeface="Calibri"/>
                <a:sym typeface="Calibri"/>
              </a:rPr>
              <a:t>Organisation Layout</a:t>
            </a:r>
            <a:endParaRPr kumimoji="0" sz="1800" b="1" i="0" u="none" strike="noStrike" kern="0" cap="none" spc="0" normalizeH="0" baseline="0" noProof="0" dirty="0">
              <a:ln>
                <a:noFill/>
              </a:ln>
              <a:solidFill>
                <a:srgbClr val="FFFFFF"/>
              </a:solidFill>
              <a:effectLst/>
              <a:uLnTx/>
              <a:uFillTx/>
              <a:latin typeface="Calibri"/>
              <a:ea typeface="Calibri"/>
              <a:cs typeface="Calibri"/>
              <a:sym typeface="Calibri"/>
            </a:endParaRPr>
          </a:p>
        </p:txBody>
      </p:sp>
      <p:pic>
        <p:nvPicPr>
          <p:cNvPr id="195" name="Google Shape;195;g2f0d1e9b604_0_6">
            <a:extLst>
              <a:ext uri="{FF2B5EF4-FFF2-40B4-BE49-F238E27FC236}">
                <a16:creationId xmlns:a16="http://schemas.microsoft.com/office/drawing/2014/main" id="{8CD4E568-4935-4704-133F-B1C0F10A305E}"/>
              </a:ext>
            </a:extLst>
          </p:cNvPr>
          <p:cNvPicPr preferRelativeResize="0"/>
          <p:nvPr/>
        </p:nvPicPr>
        <p:blipFill rotWithShape="1">
          <a:blip r:embed="rId3">
            <a:alphaModFix/>
          </a:blip>
          <a:srcRect t="29026" b="30025"/>
          <a:stretch/>
        </p:blipFill>
        <p:spPr>
          <a:xfrm>
            <a:off x="9782174" y="5972177"/>
            <a:ext cx="2010640" cy="614362"/>
          </a:xfrm>
          <a:prstGeom prst="rect">
            <a:avLst/>
          </a:prstGeom>
          <a:noFill/>
          <a:ln>
            <a:noFill/>
          </a:ln>
        </p:spPr>
      </p:pic>
      <p:graphicFrame>
        <p:nvGraphicFramePr>
          <p:cNvPr id="4" name="Diagram 3">
            <a:extLst>
              <a:ext uri="{FF2B5EF4-FFF2-40B4-BE49-F238E27FC236}">
                <a16:creationId xmlns:a16="http://schemas.microsoft.com/office/drawing/2014/main" id="{20C034E1-4BA1-280D-EE2D-DA179ADF6029}"/>
              </a:ext>
            </a:extLst>
          </p:cNvPr>
          <p:cNvGraphicFramePr/>
          <p:nvPr/>
        </p:nvGraphicFramePr>
        <p:xfrm>
          <a:off x="3743794" y="1584960"/>
          <a:ext cx="5293692" cy="438721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TextBox 6">
            <a:extLst>
              <a:ext uri="{FF2B5EF4-FFF2-40B4-BE49-F238E27FC236}">
                <a16:creationId xmlns:a16="http://schemas.microsoft.com/office/drawing/2014/main" id="{D80FF021-4CE2-F49B-8315-94AA7B4DA8FD}"/>
              </a:ext>
            </a:extLst>
          </p:cNvPr>
          <p:cNvSpPr txBox="1"/>
          <p:nvPr/>
        </p:nvSpPr>
        <p:spPr>
          <a:xfrm>
            <a:off x="5525401" y="1707466"/>
            <a:ext cx="1730478"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1" i="0" u="none" strike="noStrike" kern="0" cap="none" spc="0" normalizeH="0" baseline="0" noProof="0" dirty="0">
                <a:ln>
                  <a:noFill/>
                </a:ln>
                <a:solidFill>
                  <a:srgbClr val="000000"/>
                </a:solidFill>
                <a:effectLst/>
                <a:uLnTx/>
                <a:uFillTx/>
                <a:latin typeface="Arial"/>
                <a:cs typeface="Arial"/>
                <a:sym typeface="Arial"/>
              </a:rPr>
              <a:t>Board of Trustees</a:t>
            </a:r>
          </a:p>
        </p:txBody>
      </p:sp>
      <p:sp>
        <p:nvSpPr>
          <p:cNvPr id="9" name="TextBox 8">
            <a:extLst>
              <a:ext uri="{FF2B5EF4-FFF2-40B4-BE49-F238E27FC236}">
                <a16:creationId xmlns:a16="http://schemas.microsoft.com/office/drawing/2014/main" id="{E3247742-FC69-3200-72D5-92834C66B91C}"/>
              </a:ext>
            </a:extLst>
          </p:cNvPr>
          <p:cNvSpPr txBox="1"/>
          <p:nvPr/>
        </p:nvSpPr>
        <p:spPr>
          <a:xfrm>
            <a:off x="6912078" y="2177828"/>
            <a:ext cx="2231923" cy="160043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Lucky Katundu</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Precious Mbale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Ethel Mkandawire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David Morley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Andrew Vincent</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br>
              <a:rPr kumimoji="0" lang="en-GB" sz="1400" b="0" i="0" u="none" strike="noStrike" kern="0" cap="none" spc="0" normalizeH="0" baseline="0" noProof="0" dirty="0">
                <a:ln>
                  <a:noFill/>
                </a:ln>
                <a:solidFill>
                  <a:srgbClr val="000000"/>
                </a:solidFill>
                <a:effectLst/>
                <a:uLnTx/>
                <a:uFillTx/>
                <a:latin typeface="Arial"/>
                <a:cs typeface="Arial"/>
                <a:sym typeface="Arial"/>
              </a:rPr>
            </a:br>
            <a:endParaRPr kumimoji="0" lang="en-GB"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10" name="TextBox 9">
            <a:extLst>
              <a:ext uri="{FF2B5EF4-FFF2-40B4-BE49-F238E27FC236}">
                <a16:creationId xmlns:a16="http://schemas.microsoft.com/office/drawing/2014/main" id="{D72CE5B5-CF3D-C609-5927-C6BBE18589B8}"/>
              </a:ext>
            </a:extLst>
          </p:cNvPr>
          <p:cNvSpPr txBox="1"/>
          <p:nvPr/>
        </p:nvSpPr>
        <p:spPr>
          <a:xfrm>
            <a:off x="3961750" y="2182761"/>
            <a:ext cx="2340079" cy="1600438"/>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Arial"/>
                <a:sym typeface="Arial"/>
              </a:rPr>
              <a:t>James Kelly (Chairman)</a:t>
            </a:r>
            <a:br>
              <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Arial"/>
                <a:sym typeface="Arial"/>
              </a:rPr>
            </a:br>
            <a:r>
              <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Arial"/>
                <a:sym typeface="Arial"/>
              </a:rPr>
              <a:t>Mike Casey (Vice Chair)</a:t>
            </a:r>
            <a:br>
              <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Arial"/>
                <a:sym typeface="Arial"/>
              </a:rPr>
            </a:br>
            <a:r>
              <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Arial"/>
                <a:sym typeface="Arial"/>
              </a:rPr>
              <a:t>Patricia Duffy (Secretary)</a:t>
            </a:r>
            <a:br>
              <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Arial"/>
                <a:sym typeface="Arial"/>
              </a:rPr>
            </a:br>
            <a:r>
              <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Arial"/>
                <a:sym typeface="Arial"/>
              </a:rPr>
              <a:t>Michael Cunningham (Treasurer)</a:t>
            </a:r>
            <a:br>
              <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Arial"/>
                <a:sym typeface="Arial"/>
              </a:rPr>
            </a:br>
            <a:r>
              <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Arial"/>
                <a:sym typeface="Arial"/>
              </a:rPr>
              <a:t>Maureen Casey</a:t>
            </a:r>
            <a:br>
              <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Arial"/>
                <a:sym typeface="Arial"/>
              </a:rPr>
            </a:br>
            <a:r>
              <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Arial"/>
                <a:sym typeface="Arial"/>
              </a:rPr>
              <a:t>Julie Minal</a:t>
            </a:r>
            <a:endParaRPr kumimoji="0" lang="en-GB" sz="1400" b="0" i="0" u="none" strike="noStrike" kern="0" cap="none" spc="0"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545642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Shape 193">
          <a:extLst>
            <a:ext uri="{FF2B5EF4-FFF2-40B4-BE49-F238E27FC236}">
              <a16:creationId xmlns:a16="http://schemas.microsoft.com/office/drawing/2014/main" id="{7013A185-CAEB-EAAB-DA70-983D585EF9A5}"/>
            </a:ext>
          </a:extLst>
        </p:cNvPr>
        <p:cNvGrpSpPr/>
        <p:nvPr/>
      </p:nvGrpSpPr>
      <p:grpSpPr>
        <a:xfrm>
          <a:off x="0" y="0"/>
          <a:ext cx="0" cy="0"/>
          <a:chOff x="0" y="0"/>
          <a:chExt cx="0" cy="0"/>
        </a:xfrm>
      </p:grpSpPr>
      <p:sp>
        <p:nvSpPr>
          <p:cNvPr id="194" name="Google Shape;194;g2f0d1e9b604_0_6">
            <a:extLst>
              <a:ext uri="{FF2B5EF4-FFF2-40B4-BE49-F238E27FC236}">
                <a16:creationId xmlns:a16="http://schemas.microsoft.com/office/drawing/2014/main" id="{D755697C-23B8-6AEA-252B-5B1ECCCDF512}"/>
              </a:ext>
            </a:extLst>
          </p:cNvPr>
          <p:cNvSpPr/>
          <p:nvPr/>
        </p:nvSpPr>
        <p:spPr>
          <a:xfrm>
            <a:off x="294640" y="-15118"/>
            <a:ext cx="12192000" cy="1305000"/>
          </a:xfrm>
          <a:prstGeom prst="rect">
            <a:avLst/>
          </a:prstGeom>
          <a:solidFill>
            <a:srgbClr val="00B050"/>
          </a:solidFill>
          <a:ln w="1270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3" indent="0" algn="ctr" defTabSz="914400" rtl="0" eaLnBrk="1" fontAlgn="auto" latinLnBrk="0" hangingPunct="1">
              <a:lnSpc>
                <a:spcPct val="100000"/>
              </a:lnSpc>
              <a:spcBef>
                <a:spcPts val="0"/>
              </a:spcBef>
              <a:spcAft>
                <a:spcPts val="0"/>
              </a:spcAft>
              <a:buClr>
                <a:srgbClr val="000000"/>
              </a:buClr>
              <a:buSzPts val="4400"/>
              <a:buFont typeface="Arial"/>
              <a:buNone/>
              <a:tabLst/>
              <a:defRPr/>
            </a:pPr>
            <a:r>
              <a:rPr kumimoji="0" lang="en-US" sz="4400" b="1" i="0" u="none" strike="noStrike" kern="0" cap="none" spc="0" normalizeH="0" baseline="0" noProof="0" dirty="0">
                <a:ln>
                  <a:noFill/>
                </a:ln>
                <a:solidFill>
                  <a:srgbClr val="FFFFFF"/>
                </a:solidFill>
                <a:effectLst/>
                <a:uLnTx/>
                <a:uFillTx/>
                <a:latin typeface="Calibri"/>
                <a:ea typeface="Calibri"/>
                <a:cs typeface="Calibri"/>
                <a:sym typeface="Calibri"/>
              </a:rPr>
              <a:t>Organisation Layout</a:t>
            </a:r>
            <a:endParaRPr kumimoji="0" sz="1800" b="1" i="0" u="none" strike="noStrike" kern="0" cap="none" spc="0" normalizeH="0" baseline="0" noProof="0" dirty="0">
              <a:ln>
                <a:noFill/>
              </a:ln>
              <a:solidFill>
                <a:srgbClr val="FFFFFF"/>
              </a:solidFill>
              <a:effectLst/>
              <a:uLnTx/>
              <a:uFillTx/>
              <a:latin typeface="Calibri"/>
              <a:ea typeface="Calibri"/>
              <a:cs typeface="Calibri"/>
              <a:sym typeface="Calibri"/>
            </a:endParaRPr>
          </a:p>
        </p:txBody>
      </p:sp>
      <p:pic>
        <p:nvPicPr>
          <p:cNvPr id="195" name="Google Shape;195;g2f0d1e9b604_0_6">
            <a:extLst>
              <a:ext uri="{FF2B5EF4-FFF2-40B4-BE49-F238E27FC236}">
                <a16:creationId xmlns:a16="http://schemas.microsoft.com/office/drawing/2014/main" id="{A228EF42-F646-8CB8-F252-9DB2F07B607B}"/>
              </a:ext>
            </a:extLst>
          </p:cNvPr>
          <p:cNvPicPr preferRelativeResize="0"/>
          <p:nvPr/>
        </p:nvPicPr>
        <p:blipFill rotWithShape="1">
          <a:blip r:embed="rId3">
            <a:alphaModFix/>
          </a:blip>
          <a:srcRect t="29026" b="30025"/>
          <a:stretch/>
        </p:blipFill>
        <p:spPr>
          <a:xfrm>
            <a:off x="9782174" y="5972177"/>
            <a:ext cx="2010640" cy="614362"/>
          </a:xfrm>
          <a:prstGeom prst="rect">
            <a:avLst/>
          </a:prstGeom>
          <a:noFill/>
          <a:ln>
            <a:noFill/>
          </a:ln>
        </p:spPr>
      </p:pic>
      <p:grpSp>
        <p:nvGrpSpPr>
          <p:cNvPr id="2" name="Group 1">
            <a:extLst>
              <a:ext uri="{FF2B5EF4-FFF2-40B4-BE49-F238E27FC236}">
                <a16:creationId xmlns:a16="http://schemas.microsoft.com/office/drawing/2014/main" id="{026E0C46-B14B-77CA-A73F-473E22EE6DDC}"/>
              </a:ext>
            </a:extLst>
          </p:cNvPr>
          <p:cNvGrpSpPr/>
          <p:nvPr/>
        </p:nvGrpSpPr>
        <p:grpSpPr>
          <a:xfrm>
            <a:off x="855407" y="1398807"/>
            <a:ext cx="10610242" cy="4421890"/>
            <a:chOff x="991821" y="1398807"/>
            <a:chExt cx="10473827" cy="3166506"/>
          </a:xfrm>
        </p:grpSpPr>
        <p:sp>
          <p:nvSpPr>
            <p:cNvPr id="3" name="Freeform: Shape 2">
              <a:extLst>
                <a:ext uri="{FF2B5EF4-FFF2-40B4-BE49-F238E27FC236}">
                  <a16:creationId xmlns:a16="http://schemas.microsoft.com/office/drawing/2014/main" id="{17CF82BD-F68E-435C-039F-49F8E4524EBF}"/>
                </a:ext>
              </a:extLst>
            </p:cNvPr>
            <p:cNvSpPr/>
            <p:nvPr/>
          </p:nvSpPr>
          <p:spPr>
            <a:xfrm>
              <a:off x="991821" y="1398807"/>
              <a:ext cx="2435773" cy="1461464"/>
            </a:xfrm>
            <a:custGeom>
              <a:avLst/>
              <a:gdLst>
                <a:gd name="connsiteX0" fmla="*/ 0 w 2435773"/>
                <a:gd name="connsiteY0" fmla="*/ 0 h 1461464"/>
                <a:gd name="connsiteX1" fmla="*/ 2435773 w 2435773"/>
                <a:gd name="connsiteY1" fmla="*/ 0 h 1461464"/>
                <a:gd name="connsiteX2" fmla="*/ 2435773 w 2435773"/>
                <a:gd name="connsiteY2" fmla="*/ 1461464 h 1461464"/>
                <a:gd name="connsiteX3" fmla="*/ 0 w 2435773"/>
                <a:gd name="connsiteY3" fmla="*/ 1461464 h 1461464"/>
                <a:gd name="connsiteX4" fmla="*/ 0 w 2435773"/>
                <a:gd name="connsiteY4" fmla="*/ 0 h 1461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35773" h="1461464">
                  <a:moveTo>
                    <a:pt x="0" y="0"/>
                  </a:moveTo>
                  <a:lnTo>
                    <a:pt x="2435773" y="0"/>
                  </a:lnTo>
                  <a:lnTo>
                    <a:pt x="2435773" y="1461464"/>
                  </a:lnTo>
                  <a:lnTo>
                    <a:pt x="0" y="1461464"/>
                  </a:lnTo>
                  <a:lnTo>
                    <a:pt x="0" y="0"/>
                  </a:lnTo>
                  <a:close/>
                </a:path>
              </a:pathLst>
            </a:custGeom>
            <a:solidFill>
              <a:schemeClr val="bg1"/>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1" i="0" u="none" strike="noStrike" kern="1200" cap="none" spc="0" normalizeH="0" baseline="0" noProof="0" dirty="0">
                  <a:ln>
                    <a:noFill/>
                  </a:ln>
                  <a:solidFill>
                    <a:srgbClr val="000000"/>
                  </a:solidFill>
                  <a:effectLst/>
                  <a:uLnTx/>
                  <a:uFillTx/>
                  <a:latin typeface="Arial"/>
                  <a:ea typeface="+mn-ea"/>
                  <a:cs typeface="+mn-cs"/>
                  <a:sym typeface="Arial"/>
                </a:rPr>
                <a:t>Fundraising Team</a:t>
              </a:r>
              <a:b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br>
              <a:endParaRPr kumimoji="0" lang="en-GB" sz="1000" b="0" i="0" u="none" strike="noStrike" kern="1200" cap="none" spc="0" normalizeH="0" baseline="0" noProof="0" dirty="0">
                <a:ln>
                  <a:noFill/>
                </a:ln>
                <a:solidFill>
                  <a:srgbClr val="000000"/>
                </a:solidFill>
                <a:effectLst/>
                <a:uLnTx/>
                <a:uFillTx/>
                <a:latin typeface="Arial"/>
                <a:ea typeface="+mn-ea"/>
                <a:cs typeface="+mn-cs"/>
                <a:sym typeface="Arial"/>
              </a:endParaRP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Patricia Duffy</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Margaret Hamilton</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Andrea Bachelor</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Maureen Casey</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Mike Casey </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James Kelly</a:t>
              </a:r>
            </a:p>
          </p:txBody>
        </p:sp>
        <p:sp>
          <p:nvSpPr>
            <p:cNvPr id="5" name="Freeform: Shape 4">
              <a:extLst>
                <a:ext uri="{FF2B5EF4-FFF2-40B4-BE49-F238E27FC236}">
                  <a16:creationId xmlns:a16="http://schemas.microsoft.com/office/drawing/2014/main" id="{819FFD3C-7770-AFFE-4653-7DC2DFB33DAB}"/>
                </a:ext>
              </a:extLst>
            </p:cNvPr>
            <p:cNvSpPr/>
            <p:nvPr/>
          </p:nvSpPr>
          <p:spPr>
            <a:xfrm>
              <a:off x="3671173" y="1398807"/>
              <a:ext cx="2435773" cy="1461464"/>
            </a:xfrm>
            <a:custGeom>
              <a:avLst/>
              <a:gdLst>
                <a:gd name="connsiteX0" fmla="*/ 0 w 2435773"/>
                <a:gd name="connsiteY0" fmla="*/ 0 h 1461464"/>
                <a:gd name="connsiteX1" fmla="*/ 2435773 w 2435773"/>
                <a:gd name="connsiteY1" fmla="*/ 0 h 1461464"/>
                <a:gd name="connsiteX2" fmla="*/ 2435773 w 2435773"/>
                <a:gd name="connsiteY2" fmla="*/ 1461464 h 1461464"/>
                <a:gd name="connsiteX3" fmla="*/ 0 w 2435773"/>
                <a:gd name="connsiteY3" fmla="*/ 1461464 h 1461464"/>
                <a:gd name="connsiteX4" fmla="*/ 0 w 2435773"/>
                <a:gd name="connsiteY4" fmla="*/ 0 h 1461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35773" h="1461464">
                  <a:moveTo>
                    <a:pt x="0" y="0"/>
                  </a:moveTo>
                  <a:lnTo>
                    <a:pt x="2435773" y="0"/>
                  </a:lnTo>
                  <a:lnTo>
                    <a:pt x="2435773" y="1461464"/>
                  </a:lnTo>
                  <a:lnTo>
                    <a:pt x="0" y="1461464"/>
                  </a:lnTo>
                  <a:lnTo>
                    <a:pt x="0" y="0"/>
                  </a:lnTo>
                  <a:close/>
                </a:path>
              </a:pathLst>
            </a:custGeom>
            <a:solidFill>
              <a:schemeClr val="bg1"/>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1" i="0" u="none" strike="noStrike" kern="1200" cap="none" spc="0" normalizeH="0" baseline="0" noProof="0" dirty="0">
                  <a:ln>
                    <a:noFill/>
                  </a:ln>
                  <a:solidFill>
                    <a:srgbClr val="000000"/>
                  </a:solidFill>
                  <a:effectLst/>
                  <a:uLnTx/>
                  <a:uFillTx/>
                  <a:latin typeface="Arial"/>
                  <a:ea typeface="+mn-ea"/>
                  <a:cs typeface="+mn-cs"/>
                  <a:sym typeface="Arial"/>
                </a:rPr>
                <a:t>Malawi Team</a:t>
              </a:r>
              <a:b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br>
              <a:endParaRPr kumimoji="0" lang="en-GB" sz="1000" b="0" i="0" u="none" strike="noStrike" kern="1200" cap="none" spc="0" normalizeH="0" baseline="0" noProof="0" dirty="0">
                <a:ln>
                  <a:noFill/>
                </a:ln>
                <a:solidFill>
                  <a:srgbClr val="000000"/>
                </a:solidFill>
                <a:effectLst/>
                <a:uLnTx/>
                <a:uFillTx/>
                <a:latin typeface="Arial"/>
                <a:ea typeface="+mn-ea"/>
                <a:cs typeface="+mn-cs"/>
                <a:sym typeface="Arial"/>
              </a:endParaRP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Dezie Trigu</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Lucky Katundu</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Precious Mbale</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Ethel Mkandawire</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Moses Makunganya</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James Kelly</a:t>
              </a:r>
              <a:r>
                <a:rPr kumimoji="0" lang="en-GB" sz="1000" b="0" i="0" u="none" strike="noStrike" kern="1200" cap="none" spc="0" normalizeH="0" baseline="0" noProof="0" dirty="0">
                  <a:ln>
                    <a:noFill/>
                  </a:ln>
                  <a:solidFill>
                    <a:srgbClr val="FFFFFF"/>
                  </a:solidFill>
                  <a:effectLst/>
                  <a:uLnTx/>
                  <a:uFillTx/>
                  <a:latin typeface="Arial"/>
                  <a:ea typeface="+mn-ea"/>
                  <a:cs typeface="+mn-cs"/>
                  <a:sym typeface="Arial"/>
                </a:rPr>
                <a:t> </a:t>
              </a:r>
            </a:p>
          </p:txBody>
        </p:sp>
        <p:sp>
          <p:nvSpPr>
            <p:cNvPr id="6" name="Freeform: Shape 5">
              <a:extLst>
                <a:ext uri="{FF2B5EF4-FFF2-40B4-BE49-F238E27FC236}">
                  <a16:creationId xmlns:a16="http://schemas.microsoft.com/office/drawing/2014/main" id="{B1BD3504-AA96-063B-29AD-13FBEBB46193}"/>
                </a:ext>
              </a:extLst>
            </p:cNvPr>
            <p:cNvSpPr/>
            <p:nvPr/>
          </p:nvSpPr>
          <p:spPr>
            <a:xfrm>
              <a:off x="6350524" y="1398807"/>
              <a:ext cx="2435773" cy="1461464"/>
            </a:xfrm>
            <a:custGeom>
              <a:avLst/>
              <a:gdLst>
                <a:gd name="connsiteX0" fmla="*/ 0 w 2435773"/>
                <a:gd name="connsiteY0" fmla="*/ 0 h 1461464"/>
                <a:gd name="connsiteX1" fmla="*/ 2435773 w 2435773"/>
                <a:gd name="connsiteY1" fmla="*/ 0 h 1461464"/>
                <a:gd name="connsiteX2" fmla="*/ 2435773 w 2435773"/>
                <a:gd name="connsiteY2" fmla="*/ 1461464 h 1461464"/>
                <a:gd name="connsiteX3" fmla="*/ 0 w 2435773"/>
                <a:gd name="connsiteY3" fmla="*/ 1461464 h 1461464"/>
                <a:gd name="connsiteX4" fmla="*/ 0 w 2435773"/>
                <a:gd name="connsiteY4" fmla="*/ 0 h 1461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35773" h="1461464">
                  <a:moveTo>
                    <a:pt x="0" y="0"/>
                  </a:moveTo>
                  <a:lnTo>
                    <a:pt x="2435773" y="0"/>
                  </a:lnTo>
                  <a:lnTo>
                    <a:pt x="2435773" y="1461464"/>
                  </a:lnTo>
                  <a:lnTo>
                    <a:pt x="0" y="1461464"/>
                  </a:lnTo>
                  <a:lnTo>
                    <a:pt x="0" y="0"/>
                  </a:lnTo>
                  <a:close/>
                </a:path>
              </a:pathLst>
            </a:custGeom>
            <a:solidFill>
              <a:schemeClr val="bg1"/>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1" i="0" u="none" strike="noStrike" kern="1200" cap="none" spc="0" normalizeH="0" baseline="0" noProof="0" dirty="0">
                  <a:ln>
                    <a:noFill/>
                  </a:ln>
                  <a:solidFill>
                    <a:srgbClr val="000000"/>
                  </a:solidFill>
                  <a:effectLst/>
                  <a:uLnTx/>
                  <a:uFillTx/>
                  <a:latin typeface="Arial"/>
                  <a:ea typeface="+mn-ea"/>
                  <a:cs typeface="+mn-cs"/>
                  <a:sym typeface="Arial"/>
                </a:rPr>
                <a:t>Finance Team</a:t>
              </a:r>
              <a:b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br>
              <a:endParaRPr kumimoji="0" lang="en-GB" sz="1000" b="0" i="0" u="none" strike="noStrike" kern="1200" cap="none" spc="0" normalizeH="0" baseline="0" noProof="0" dirty="0">
                <a:ln>
                  <a:noFill/>
                </a:ln>
                <a:solidFill>
                  <a:srgbClr val="000000"/>
                </a:solidFill>
                <a:effectLst/>
                <a:uLnTx/>
                <a:uFillTx/>
                <a:latin typeface="Arial"/>
                <a:ea typeface="+mn-ea"/>
                <a:cs typeface="+mn-cs"/>
                <a:sym typeface="Arial"/>
              </a:endParaRP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Michael Cunningham</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James Kelly</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David Morley</a:t>
              </a:r>
            </a:p>
          </p:txBody>
        </p:sp>
        <p:sp>
          <p:nvSpPr>
            <p:cNvPr id="8" name="Freeform: Shape 7">
              <a:extLst>
                <a:ext uri="{FF2B5EF4-FFF2-40B4-BE49-F238E27FC236}">
                  <a16:creationId xmlns:a16="http://schemas.microsoft.com/office/drawing/2014/main" id="{82127906-2420-9045-76D3-A1E47A133B8F}"/>
                </a:ext>
              </a:extLst>
            </p:cNvPr>
            <p:cNvSpPr/>
            <p:nvPr/>
          </p:nvSpPr>
          <p:spPr>
            <a:xfrm>
              <a:off x="9029875" y="1398807"/>
              <a:ext cx="2435773" cy="1461464"/>
            </a:xfrm>
            <a:custGeom>
              <a:avLst/>
              <a:gdLst>
                <a:gd name="connsiteX0" fmla="*/ 0 w 2435773"/>
                <a:gd name="connsiteY0" fmla="*/ 0 h 1461464"/>
                <a:gd name="connsiteX1" fmla="*/ 2435773 w 2435773"/>
                <a:gd name="connsiteY1" fmla="*/ 0 h 1461464"/>
                <a:gd name="connsiteX2" fmla="*/ 2435773 w 2435773"/>
                <a:gd name="connsiteY2" fmla="*/ 1461464 h 1461464"/>
                <a:gd name="connsiteX3" fmla="*/ 0 w 2435773"/>
                <a:gd name="connsiteY3" fmla="*/ 1461464 h 1461464"/>
                <a:gd name="connsiteX4" fmla="*/ 0 w 2435773"/>
                <a:gd name="connsiteY4" fmla="*/ 0 h 1461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35773" h="1461464">
                  <a:moveTo>
                    <a:pt x="0" y="0"/>
                  </a:moveTo>
                  <a:lnTo>
                    <a:pt x="2435773" y="0"/>
                  </a:lnTo>
                  <a:lnTo>
                    <a:pt x="2435773" y="1461464"/>
                  </a:lnTo>
                  <a:lnTo>
                    <a:pt x="0" y="1461464"/>
                  </a:lnTo>
                  <a:lnTo>
                    <a:pt x="0" y="0"/>
                  </a:lnTo>
                  <a:close/>
                </a:path>
              </a:pathLst>
            </a:custGeom>
            <a:solidFill>
              <a:schemeClr val="bg1"/>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1" i="0" u="none" strike="noStrike" kern="1200" cap="none" spc="0" normalizeH="0" baseline="0" noProof="0" dirty="0">
                  <a:ln>
                    <a:noFill/>
                  </a:ln>
                  <a:solidFill>
                    <a:srgbClr val="000000"/>
                  </a:solidFill>
                  <a:effectLst/>
                  <a:uLnTx/>
                  <a:uFillTx/>
                  <a:latin typeface="Arial"/>
                  <a:ea typeface="+mn-ea"/>
                  <a:cs typeface="+mn-cs"/>
                  <a:sym typeface="Arial"/>
                </a:rPr>
                <a:t>Governance Team</a:t>
              </a:r>
              <a:b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br>
              <a:endParaRPr kumimoji="0" lang="en-GB" sz="1000" b="0" i="0" u="none" strike="noStrike" kern="1200" cap="none" spc="0" normalizeH="0" baseline="0" noProof="0" dirty="0">
                <a:ln>
                  <a:noFill/>
                </a:ln>
                <a:solidFill>
                  <a:srgbClr val="000000"/>
                </a:solidFill>
                <a:effectLst/>
                <a:uLnTx/>
                <a:uFillTx/>
                <a:latin typeface="Arial"/>
                <a:ea typeface="+mn-ea"/>
                <a:cs typeface="+mn-cs"/>
                <a:sym typeface="Arial"/>
              </a:endParaRP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Mike Casey</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Julie Minal</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Precious Mbale</a:t>
              </a:r>
            </a:p>
          </p:txBody>
        </p:sp>
        <p:sp>
          <p:nvSpPr>
            <p:cNvPr id="11" name="Freeform: Shape 10">
              <a:extLst>
                <a:ext uri="{FF2B5EF4-FFF2-40B4-BE49-F238E27FC236}">
                  <a16:creationId xmlns:a16="http://schemas.microsoft.com/office/drawing/2014/main" id="{990BC2F0-1DD9-907E-EB88-53C5DE539067}"/>
                </a:ext>
              </a:extLst>
            </p:cNvPr>
            <p:cNvSpPr/>
            <p:nvPr/>
          </p:nvSpPr>
          <p:spPr>
            <a:xfrm>
              <a:off x="991821" y="3103849"/>
              <a:ext cx="2435773" cy="1461464"/>
            </a:xfrm>
            <a:custGeom>
              <a:avLst/>
              <a:gdLst>
                <a:gd name="connsiteX0" fmla="*/ 0 w 2435773"/>
                <a:gd name="connsiteY0" fmla="*/ 0 h 1461464"/>
                <a:gd name="connsiteX1" fmla="*/ 2435773 w 2435773"/>
                <a:gd name="connsiteY1" fmla="*/ 0 h 1461464"/>
                <a:gd name="connsiteX2" fmla="*/ 2435773 w 2435773"/>
                <a:gd name="connsiteY2" fmla="*/ 1461464 h 1461464"/>
                <a:gd name="connsiteX3" fmla="*/ 0 w 2435773"/>
                <a:gd name="connsiteY3" fmla="*/ 1461464 h 1461464"/>
                <a:gd name="connsiteX4" fmla="*/ 0 w 2435773"/>
                <a:gd name="connsiteY4" fmla="*/ 0 h 1461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35773" h="1461464">
                  <a:moveTo>
                    <a:pt x="0" y="0"/>
                  </a:moveTo>
                  <a:lnTo>
                    <a:pt x="2435773" y="0"/>
                  </a:lnTo>
                  <a:lnTo>
                    <a:pt x="2435773" y="1461464"/>
                  </a:lnTo>
                  <a:lnTo>
                    <a:pt x="0" y="1461464"/>
                  </a:lnTo>
                  <a:lnTo>
                    <a:pt x="0" y="0"/>
                  </a:lnTo>
                  <a:close/>
                </a:path>
              </a:pathLst>
            </a:custGeom>
            <a:solidFill>
              <a:schemeClr val="bg1"/>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1" i="0" u="none" strike="noStrike" kern="1200" cap="none" spc="0" normalizeH="0" baseline="0" noProof="0" dirty="0">
                  <a:ln>
                    <a:noFill/>
                  </a:ln>
                  <a:solidFill>
                    <a:srgbClr val="000000"/>
                  </a:solidFill>
                  <a:effectLst/>
                  <a:uLnTx/>
                  <a:uFillTx/>
                  <a:latin typeface="Arial"/>
                  <a:ea typeface="+mn-ea"/>
                  <a:cs typeface="+mn-cs"/>
                  <a:sym typeface="Arial"/>
                </a:rPr>
                <a:t>Projects/Groups Team</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endParaRPr kumimoji="0" lang="en-GB" sz="1000" b="0" i="0" u="none" strike="noStrike" kern="1200" cap="none" spc="0" normalizeH="0" baseline="0" noProof="0" dirty="0">
                <a:ln>
                  <a:noFill/>
                </a:ln>
                <a:solidFill>
                  <a:srgbClr val="000000"/>
                </a:solidFill>
                <a:effectLst/>
                <a:uLnTx/>
                <a:uFillTx/>
                <a:latin typeface="Arial"/>
                <a:ea typeface="+mn-ea"/>
                <a:cs typeface="+mn-cs"/>
                <a:sym typeface="Arial"/>
              </a:endParaRP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James Kelly</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Dezie Trigu</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Lucky Katundu</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Mike Casey</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Maureen Casey</a:t>
              </a:r>
            </a:p>
          </p:txBody>
        </p:sp>
        <p:sp>
          <p:nvSpPr>
            <p:cNvPr id="12" name="Freeform: Shape 11">
              <a:extLst>
                <a:ext uri="{FF2B5EF4-FFF2-40B4-BE49-F238E27FC236}">
                  <a16:creationId xmlns:a16="http://schemas.microsoft.com/office/drawing/2014/main" id="{73DD355C-1AE6-7AC4-E500-1FE9C505881A}"/>
                </a:ext>
              </a:extLst>
            </p:cNvPr>
            <p:cNvSpPr/>
            <p:nvPr/>
          </p:nvSpPr>
          <p:spPr>
            <a:xfrm>
              <a:off x="3671173" y="3103849"/>
              <a:ext cx="2435773" cy="1461464"/>
            </a:xfrm>
            <a:custGeom>
              <a:avLst/>
              <a:gdLst>
                <a:gd name="connsiteX0" fmla="*/ 0 w 2435773"/>
                <a:gd name="connsiteY0" fmla="*/ 0 h 1461464"/>
                <a:gd name="connsiteX1" fmla="*/ 2435773 w 2435773"/>
                <a:gd name="connsiteY1" fmla="*/ 0 h 1461464"/>
                <a:gd name="connsiteX2" fmla="*/ 2435773 w 2435773"/>
                <a:gd name="connsiteY2" fmla="*/ 1461464 h 1461464"/>
                <a:gd name="connsiteX3" fmla="*/ 0 w 2435773"/>
                <a:gd name="connsiteY3" fmla="*/ 1461464 h 1461464"/>
                <a:gd name="connsiteX4" fmla="*/ 0 w 2435773"/>
                <a:gd name="connsiteY4" fmla="*/ 0 h 1461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35773" h="1461464">
                  <a:moveTo>
                    <a:pt x="0" y="0"/>
                  </a:moveTo>
                  <a:lnTo>
                    <a:pt x="2435773" y="0"/>
                  </a:lnTo>
                  <a:lnTo>
                    <a:pt x="2435773" y="1461464"/>
                  </a:lnTo>
                  <a:lnTo>
                    <a:pt x="0" y="1461464"/>
                  </a:lnTo>
                  <a:lnTo>
                    <a:pt x="0" y="0"/>
                  </a:lnTo>
                  <a:close/>
                </a:path>
              </a:pathLst>
            </a:custGeom>
            <a:solidFill>
              <a:schemeClr val="bg1"/>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1" i="0" u="none" strike="noStrike" kern="1200" cap="none" spc="0" normalizeH="0" baseline="0" noProof="0" dirty="0">
                  <a:ln>
                    <a:noFill/>
                  </a:ln>
                  <a:solidFill>
                    <a:srgbClr val="000000"/>
                  </a:solidFill>
                  <a:effectLst/>
                  <a:uLnTx/>
                  <a:uFillTx/>
                  <a:latin typeface="Arial"/>
                  <a:ea typeface="+mn-ea"/>
                  <a:cs typeface="+mn-cs"/>
                  <a:sym typeface="Arial"/>
                </a:rPr>
                <a:t>Comms Team</a:t>
              </a:r>
              <a:br>
                <a:rPr kumimoji="0" lang="en-GB" sz="1000" b="1" i="0" u="none" strike="noStrike" kern="1200" cap="none" spc="0" normalizeH="0" baseline="0" noProof="0" dirty="0">
                  <a:ln>
                    <a:noFill/>
                  </a:ln>
                  <a:solidFill>
                    <a:srgbClr val="000000"/>
                  </a:solidFill>
                  <a:effectLst/>
                  <a:uLnTx/>
                  <a:uFillTx/>
                  <a:latin typeface="Arial"/>
                  <a:ea typeface="+mn-ea"/>
                  <a:cs typeface="+mn-cs"/>
                  <a:sym typeface="Arial"/>
                </a:rPr>
              </a:br>
              <a:endParaRPr kumimoji="0" lang="en-GB" sz="1000" b="1" i="0" u="none" strike="noStrike" kern="1200" cap="none" spc="0" normalizeH="0" baseline="0" noProof="0" dirty="0">
                <a:ln>
                  <a:noFill/>
                </a:ln>
                <a:solidFill>
                  <a:srgbClr val="000000"/>
                </a:solidFill>
                <a:effectLst/>
                <a:uLnTx/>
                <a:uFillTx/>
                <a:latin typeface="Arial"/>
                <a:ea typeface="+mn-ea"/>
                <a:cs typeface="+mn-cs"/>
                <a:sym typeface="Arial"/>
              </a:endParaRP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Patricia Duffy</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Dezie Trigu</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James Kelly</a:t>
              </a:r>
            </a:p>
            <a:p>
              <a:pPr algn="ctr" defTabSz="444500">
                <a:lnSpc>
                  <a:spcPct val="90000"/>
                </a:lnSpc>
                <a:spcBef>
                  <a:spcPct val="0"/>
                </a:spcBef>
                <a:spcAft>
                  <a:spcPct val="35000"/>
                </a:spcAft>
                <a:defRPr/>
              </a:pPr>
              <a:r>
                <a:rPr lang="en-GB" sz="1000" kern="1200" dirty="0">
                  <a:solidFill>
                    <a:srgbClr val="000000"/>
                  </a:solidFill>
                </a:rPr>
                <a:t>Moses Makunganya</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endParaRPr kumimoji="0" lang="en-GB" sz="1000" b="0" i="0" u="none" strike="noStrike" kern="1200" cap="none" spc="0" normalizeH="0" baseline="0" noProof="0" dirty="0">
                <a:ln>
                  <a:noFill/>
                </a:ln>
                <a:solidFill>
                  <a:srgbClr val="000000"/>
                </a:solidFill>
                <a:effectLst/>
                <a:uLnTx/>
                <a:uFillTx/>
                <a:latin typeface="Arial"/>
                <a:ea typeface="+mn-ea"/>
                <a:cs typeface="+mn-cs"/>
                <a:sym typeface="Arial"/>
              </a:endParaRPr>
            </a:p>
          </p:txBody>
        </p:sp>
        <p:sp>
          <p:nvSpPr>
            <p:cNvPr id="14" name="Freeform: Shape 13">
              <a:extLst>
                <a:ext uri="{FF2B5EF4-FFF2-40B4-BE49-F238E27FC236}">
                  <a16:creationId xmlns:a16="http://schemas.microsoft.com/office/drawing/2014/main" id="{A3FF8F67-1F36-5DC4-494A-9BBA4811797E}"/>
                </a:ext>
              </a:extLst>
            </p:cNvPr>
            <p:cNvSpPr/>
            <p:nvPr/>
          </p:nvSpPr>
          <p:spPr>
            <a:xfrm>
              <a:off x="6350524" y="3103849"/>
              <a:ext cx="2435773" cy="1461464"/>
            </a:xfrm>
            <a:custGeom>
              <a:avLst/>
              <a:gdLst>
                <a:gd name="connsiteX0" fmla="*/ 0 w 2435773"/>
                <a:gd name="connsiteY0" fmla="*/ 0 h 1461464"/>
                <a:gd name="connsiteX1" fmla="*/ 2435773 w 2435773"/>
                <a:gd name="connsiteY1" fmla="*/ 0 h 1461464"/>
                <a:gd name="connsiteX2" fmla="*/ 2435773 w 2435773"/>
                <a:gd name="connsiteY2" fmla="*/ 1461464 h 1461464"/>
                <a:gd name="connsiteX3" fmla="*/ 0 w 2435773"/>
                <a:gd name="connsiteY3" fmla="*/ 1461464 h 1461464"/>
                <a:gd name="connsiteX4" fmla="*/ 0 w 2435773"/>
                <a:gd name="connsiteY4" fmla="*/ 0 h 1461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35773" h="1461464">
                  <a:moveTo>
                    <a:pt x="0" y="0"/>
                  </a:moveTo>
                  <a:lnTo>
                    <a:pt x="2435773" y="0"/>
                  </a:lnTo>
                  <a:lnTo>
                    <a:pt x="2435773" y="1461464"/>
                  </a:lnTo>
                  <a:lnTo>
                    <a:pt x="0" y="1461464"/>
                  </a:lnTo>
                  <a:lnTo>
                    <a:pt x="0" y="0"/>
                  </a:lnTo>
                  <a:close/>
                </a:path>
              </a:pathLst>
            </a:custGeom>
            <a:solidFill>
              <a:schemeClr val="bg1"/>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1" i="0" u="none" strike="noStrike" kern="1200" cap="none" spc="0" normalizeH="0" baseline="0" noProof="0" dirty="0">
                  <a:ln>
                    <a:noFill/>
                  </a:ln>
                  <a:solidFill>
                    <a:srgbClr val="000000"/>
                  </a:solidFill>
                  <a:effectLst/>
                  <a:uLnTx/>
                  <a:uFillTx/>
                  <a:latin typeface="Arial"/>
                  <a:ea typeface="+mn-ea"/>
                  <a:cs typeface="+mn-cs"/>
                  <a:sym typeface="Arial"/>
                </a:rPr>
                <a:t>HR Team</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endParaRPr kumimoji="0" lang="en-GB" sz="1000" b="0" i="0" u="none" strike="noStrike" kern="1200" cap="none" spc="0" normalizeH="0" baseline="0" noProof="0" dirty="0">
                <a:ln>
                  <a:noFill/>
                </a:ln>
                <a:solidFill>
                  <a:srgbClr val="000000"/>
                </a:solidFill>
                <a:effectLst/>
                <a:uLnTx/>
                <a:uFillTx/>
                <a:latin typeface="Arial"/>
                <a:ea typeface="+mn-ea"/>
                <a:cs typeface="+mn-cs"/>
                <a:sym typeface="Arial"/>
              </a:endParaRP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James Kelly</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Mike Casey</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Michael Cunningham</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David Morley </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mn-ea"/>
                  <a:cs typeface="+mn-cs"/>
                  <a:sym typeface="Arial"/>
                </a:rPr>
                <a:t>Andrew Vincent</a:t>
              </a:r>
            </a:p>
          </p:txBody>
        </p:sp>
        <p:sp>
          <p:nvSpPr>
            <p:cNvPr id="15" name="Freeform: Shape 14">
              <a:extLst>
                <a:ext uri="{FF2B5EF4-FFF2-40B4-BE49-F238E27FC236}">
                  <a16:creationId xmlns:a16="http://schemas.microsoft.com/office/drawing/2014/main" id="{74639DFB-A768-2BAD-E2FB-BCB244517935}"/>
                </a:ext>
              </a:extLst>
            </p:cNvPr>
            <p:cNvSpPr/>
            <p:nvPr/>
          </p:nvSpPr>
          <p:spPr>
            <a:xfrm>
              <a:off x="9029874" y="3103849"/>
              <a:ext cx="2435773" cy="1461464"/>
            </a:xfrm>
            <a:custGeom>
              <a:avLst/>
              <a:gdLst>
                <a:gd name="connsiteX0" fmla="*/ 0 w 2435773"/>
                <a:gd name="connsiteY0" fmla="*/ 0 h 1461464"/>
                <a:gd name="connsiteX1" fmla="*/ 2435773 w 2435773"/>
                <a:gd name="connsiteY1" fmla="*/ 0 h 1461464"/>
                <a:gd name="connsiteX2" fmla="*/ 2435773 w 2435773"/>
                <a:gd name="connsiteY2" fmla="*/ 1461464 h 1461464"/>
                <a:gd name="connsiteX3" fmla="*/ 0 w 2435773"/>
                <a:gd name="connsiteY3" fmla="*/ 1461464 h 1461464"/>
                <a:gd name="connsiteX4" fmla="*/ 0 w 2435773"/>
                <a:gd name="connsiteY4" fmla="*/ 0 h 1461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35773" h="1461464">
                  <a:moveTo>
                    <a:pt x="0" y="0"/>
                  </a:moveTo>
                  <a:lnTo>
                    <a:pt x="2435773" y="0"/>
                  </a:lnTo>
                  <a:lnTo>
                    <a:pt x="2435773" y="1461464"/>
                  </a:lnTo>
                  <a:lnTo>
                    <a:pt x="0" y="1461464"/>
                  </a:lnTo>
                  <a:lnTo>
                    <a:pt x="0" y="0"/>
                  </a:lnTo>
                  <a:close/>
                </a:path>
              </a:pathLst>
            </a:custGeom>
            <a:solidFill>
              <a:schemeClr val="bg1"/>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8100" tIns="38100" rIns="38100" bIns="38100" numCol="1" spcCol="1270" anchor="ctr" anchorCtr="0">
              <a:noAutofit/>
            </a:bodyPr>
            <a:lstStyle/>
            <a:p>
              <a:pPr algn="ctr" defTabSz="444500">
                <a:lnSpc>
                  <a:spcPct val="90000"/>
                </a:lnSpc>
                <a:spcBef>
                  <a:spcPct val="0"/>
                </a:spcBef>
                <a:spcAft>
                  <a:spcPct val="35000"/>
                </a:spcAft>
                <a:defRPr/>
              </a:pPr>
              <a:r>
                <a:rPr lang="en-GB" sz="1000" b="1" kern="1200" dirty="0">
                  <a:solidFill>
                    <a:srgbClr val="000000"/>
                  </a:solidFill>
                </a:rPr>
                <a:t>Monitoring and Evaluation Team</a:t>
              </a:r>
            </a:p>
            <a:p>
              <a:pPr marL="0" marR="0" lvl="0" indent="0" algn="ctr" defTabSz="444500" rtl="0" eaLnBrk="1" fontAlgn="auto" latinLnBrk="0" hangingPunct="1">
                <a:lnSpc>
                  <a:spcPct val="90000"/>
                </a:lnSpc>
                <a:spcBef>
                  <a:spcPct val="0"/>
                </a:spcBef>
                <a:spcAft>
                  <a:spcPct val="35000"/>
                </a:spcAft>
                <a:buClr>
                  <a:srgbClr val="000000"/>
                </a:buClr>
                <a:buSzTx/>
                <a:buFont typeface="Arial"/>
                <a:buNone/>
                <a:tabLst/>
                <a:defRPr/>
              </a:pPr>
              <a:endParaRPr kumimoji="0" lang="en-GB" sz="1000" b="1" i="0" u="none" strike="noStrike" kern="1200" cap="none" spc="0" normalizeH="0" baseline="0" noProof="0" dirty="0">
                <a:ln>
                  <a:noFill/>
                </a:ln>
                <a:solidFill>
                  <a:srgbClr val="000000"/>
                </a:solidFill>
                <a:effectLst/>
                <a:uLnTx/>
                <a:uFillTx/>
                <a:latin typeface="Arial"/>
                <a:ea typeface="+mn-ea"/>
                <a:cs typeface="+mn-cs"/>
                <a:sym typeface="Arial"/>
              </a:endParaRPr>
            </a:p>
            <a:p>
              <a:pPr lvl="0" algn="ctr" defTabSz="444500">
                <a:lnSpc>
                  <a:spcPct val="90000"/>
                </a:lnSpc>
                <a:spcBef>
                  <a:spcPct val="0"/>
                </a:spcBef>
                <a:spcAft>
                  <a:spcPct val="35000"/>
                </a:spcAft>
                <a:defRPr/>
              </a:pPr>
              <a:r>
                <a:rPr lang="en-GB" sz="1000" kern="1200" dirty="0">
                  <a:solidFill>
                    <a:srgbClr val="000000"/>
                  </a:solidFill>
                </a:rPr>
                <a:t>David Morley</a:t>
              </a:r>
            </a:p>
            <a:p>
              <a:pPr lvl="0" algn="ctr" defTabSz="444500">
                <a:lnSpc>
                  <a:spcPct val="90000"/>
                </a:lnSpc>
                <a:spcBef>
                  <a:spcPct val="0"/>
                </a:spcBef>
                <a:spcAft>
                  <a:spcPct val="35000"/>
                </a:spcAft>
                <a:defRPr/>
              </a:pPr>
              <a:r>
                <a:rPr lang="en-GB" sz="1000" kern="1200" dirty="0">
                  <a:solidFill>
                    <a:srgbClr val="000000"/>
                  </a:solidFill>
                </a:rPr>
                <a:t>Mike Casey</a:t>
              </a:r>
            </a:p>
            <a:p>
              <a:pPr lvl="0" algn="ctr" defTabSz="444500">
                <a:lnSpc>
                  <a:spcPct val="90000"/>
                </a:lnSpc>
                <a:spcBef>
                  <a:spcPct val="0"/>
                </a:spcBef>
                <a:spcAft>
                  <a:spcPct val="35000"/>
                </a:spcAft>
                <a:defRPr/>
              </a:pPr>
              <a:r>
                <a:rPr lang="en-GB" sz="1000" kern="1200" dirty="0">
                  <a:solidFill>
                    <a:srgbClr val="000000"/>
                  </a:solidFill>
                </a:rPr>
                <a:t>Dezie Trigu</a:t>
              </a:r>
            </a:p>
          </p:txBody>
        </p:sp>
      </p:grpSp>
    </p:spTree>
    <p:extLst>
      <p:ext uri="{BB962C8B-B14F-4D97-AF65-F5344CB8AC3E}">
        <p14:creationId xmlns:p14="http://schemas.microsoft.com/office/powerpoint/2010/main" val="2975004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pic>
        <p:nvPicPr>
          <p:cNvPr id="194" name="Google Shape;194;p5"/>
          <p:cNvPicPr preferRelativeResize="0"/>
          <p:nvPr/>
        </p:nvPicPr>
        <p:blipFill rotWithShape="1">
          <a:blip r:embed="rId3">
            <a:alphaModFix/>
          </a:blip>
          <a:srcRect t="29023" b="30031"/>
          <a:stretch/>
        </p:blipFill>
        <p:spPr>
          <a:xfrm>
            <a:off x="9782174" y="6303327"/>
            <a:ext cx="2010640" cy="614362"/>
          </a:xfrm>
          <a:prstGeom prst="rect">
            <a:avLst/>
          </a:prstGeom>
          <a:noFill/>
          <a:ln>
            <a:noFill/>
          </a:ln>
        </p:spPr>
      </p:pic>
      <p:sp>
        <p:nvSpPr>
          <p:cNvPr id="195" name="Google Shape;195;p5"/>
          <p:cNvSpPr txBox="1">
            <a:spLocks noGrp="1"/>
          </p:cNvSpPr>
          <p:nvPr>
            <p:ph type="ctrTitle"/>
          </p:nvPr>
        </p:nvSpPr>
        <p:spPr>
          <a:xfrm>
            <a:off x="201294" y="119211"/>
            <a:ext cx="9144000" cy="966788"/>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FF0000"/>
              </a:buClr>
              <a:buSzPts val="6000"/>
              <a:buFont typeface="Calibri"/>
              <a:buNone/>
            </a:pPr>
            <a:r>
              <a:rPr lang="en-US" b="1" dirty="0">
                <a:solidFill>
                  <a:srgbClr val="FF0000"/>
                </a:solidFill>
                <a:latin typeface="Calibri"/>
                <a:ea typeface="Calibri"/>
                <a:cs typeface="Calibri"/>
                <a:sym typeface="Calibri"/>
              </a:rPr>
              <a:t>FUNDRAISING</a:t>
            </a:r>
            <a:endParaRPr dirty="0"/>
          </a:p>
        </p:txBody>
      </p:sp>
      <p:sp>
        <p:nvSpPr>
          <p:cNvPr id="196" name="Google Shape;196;p5"/>
          <p:cNvSpPr/>
          <p:nvPr/>
        </p:nvSpPr>
        <p:spPr>
          <a:xfrm>
            <a:off x="5096843" y="2429839"/>
            <a:ext cx="1998300" cy="1998300"/>
          </a:xfrm>
          <a:prstGeom prst="ellipse">
            <a:avLst/>
          </a:prstGeom>
          <a:solidFill>
            <a:schemeClr val="lt1"/>
          </a:solidFill>
          <a:ln w="38100" cap="flat" cmpd="sng">
            <a:solidFill>
              <a:srgbClr val="C00000"/>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pic>
        <p:nvPicPr>
          <p:cNvPr id="197" name="Google Shape;197;p5"/>
          <p:cNvPicPr preferRelativeResize="0"/>
          <p:nvPr/>
        </p:nvPicPr>
        <p:blipFill rotWithShape="1">
          <a:blip r:embed="rId4">
            <a:alphaModFix/>
          </a:blip>
          <a:srcRect/>
          <a:stretch/>
        </p:blipFill>
        <p:spPr>
          <a:xfrm>
            <a:off x="5337162" y="2648839"/>
            <a:ext cx="1517675" cy="1560325"/>
          </a:xfrm>
          <a:prstGeom prst="rect">
            <a:avLst/>
          </a:prstGeom>
          <a:noFill/>
          <a:ln>
            <a:noFill/>
          </a:ln>
        </p:spPr>
      </p:pic>
      <p:sp>
        <p:nvSpPr>
          <p:cNvPr id="198" name="Google Shape;198;p5"/>
          <p:cNvSpPr/>
          <p:nvPr/>
        </p:nvSpPr>
        <p:spPr>
          <a:xfrm>
            <a:off x="2941875" y="1086000"/>
            <a:ext cx="1517700" cy="1621200"/>
          </a:xfrm>
          <a:prstGeom prst="ellipse">
            <a:avLst/>
          </a:prstGeom>
          <a:solidFill>
            <a:srgbClr val="C00000"/>
          </a:solidFill>
          <a:ln w="9525" cap="flat" cmpd="sng">
            <a:solidFill>
              <a:srgbClr val="C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99" name="Google Shape;199;p5"/>
          <p:cNvSpPr/>
          <p:nvPr/>
        </p:nvSpPr>
        <p:spPr>
          <a:xfrm>
            <a:off x="2061450" y="2831550"/>
            <a:ext cx="1517700" cy="1621200"/>
          </a:xfrm>
          <a:prstGeom prst="ellipse">
            <a:avLst/>
          </a:prstGeom>
          <a:solidFill>
            <a:srgbClr val="C00000"/>
          </a:solidFill>
          <a:ln w="9525" cap="flat" cmpd="sng">
            <a:solidFill>
              <a:srgbClr val="C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00" name="Google Shape;200;p5"/>
          <p:cNvSpPr/>
          <p:nvPr/>
        </p:nvSpPr>
        <p:spPr>
          <a:xfrm>
            <a:off x="2723625" y="4739700"/>
            <a:ext cx="1517700" cy="1621200"/>
          </a:xfrm>
          <a:prstGeom prst="ellipse">
            <a:avLst/>
          </a:prstGeom>
          <a:solidFill>
            <a:srgbClr val="C00000"/>
          </a:solidFill>
          <a:ln w="9525" cap="flat" cmpd="sng">
            <a:solidFill>
              <a:srgbClr val="C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01" name="Google Shape;201;p5"/>
          <p:cNvSpPr/>
          <p:nvPr/>
        </p:nvSpPr>
        <p:spPr>
          <a:xfrm>
            <a:off x="5217000" y="5184250"/>
            <a:ext cx="1517700" cy="1621200"/>
          </a:xfrm>
          <a:prstGeom prst="ellipse">
            <a:avLst/>
          </a:prstGeom>
          <a:solidFill>
            <a:srgbClr val="C00000"/>
          </a:solidFill>
          <a:ln w="9525" cap="flat" cmpd="sng">
            <a:solidFill>
              <a:srgbClr val="C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02" name="Google Shape;202;p5"/>
          <p:cNvSpPr/>
          <p:nvPr/>
        </p:nvSpPr>
        <p:spPr>
          <a:xfrm>
            <a:off x="7767700" y="4682125"/>
            <a:ext cx="1517700" cy="1621200"/>
          </a:xfrm>
          <a:prstGeom prst="ellipse">
            <a:avLst/>
          </a:prstGeom>
          <a:solidFill>
            <a:srgbClr val="C00000"/>
          </a:solidFill>
          <a:ln w="9525" cap="flat" cmpd="sng">
            <a:solidFill>
              <a:srgbClr val="C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03" name="Google Shape;203;p5"/>
          <p:cNvSpPr/>
          <p:nvPr/>
        </p:nvSpPr>
        <p:spPr>
          <a:xfrm>
            <a:off x="8416275" y="2429850"/>
            <a:ext cx="1517700" cy="1621200"/>
          </a:xfrm>
          <a:prstGeom prst="ellipse">
            <a:avLst/>
          </a:prstGeom>
          <a:solidFill>
            <a:srgbClr val="C00000"/>
          </a:solidFill>
          <a:ln w="9525" cap="flat" cmpd="sng">
            <a:solidFill>
              <a:srgbClr val="C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04" name="Google Shape;204;p5"/>
          <p:cNvSpPr/>
          <p:nvPr/>
        </p:nvSpPr>
        <p:spPr>
          <a:xfrm>
            <a:off x="5096850" y="202350"/>
            <a:ext cx="1517700" cy="1621200"/>
          </a:xfrm>
          <a:prstGeom prst="ellipse">
            <a:avLst/>
          </a:prstGeom>
          <a:solidFill>
            <a:srgbClr val="C00000"/>
          </a:solidFill>
          <a:ln w="9525" cap="flat" cmpd="sng">
            <a:solidFill>
              <a:srgbClr val="C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cxnSp>
        <p:nvCxnSpPr>
          <p:cNvPr id="205" name="Google Shape;205;p5"/>
          <p:cNvCxnSpPr>
            <a:endCxn id="196" idx="2"/>
          </p:cNvCxnSpPr>
          <p:nvPr/>
        </p:nvCxnSpPr>
        <p:spPr>
          <a:xfrm rot="10800000" flipH="1">
            <a:off x="3452543" y="3428989"/>
            <a:ext cx="1644300" cy="426300"/>
          </a:xfrm>
          <a:prstGeom prst="straightConnector1">
            <a:avLst/>
          </a:prstGeom>
          <a:noFill/>
          <a:ln w="38100" cap="flat" cmpd="sng">
            <a:solidFill>
              <a:srgbClr val="C00000"/>
            </a:solidFill>
            <a:prstDash val="solid"/>
            <a:round/>
            <a:headEnd type="none" w="sm" len="sm"/>
            <a:tailEnd type="none" w="sm" len="sm"/>
          </a:ln>
        </p:spPr>
      </p:cxnSp>
      <p:cxnSp>
        <p:nvCxnSpPr>
          <p:cNvPr id="206" name="Google Shape;206;p5"/>
          <p:cNvCxnSpPr>
            <a:stCxn id="198" idx="6"/>
          </p:cNvCxnSpPr>
          <p:nvPr/>
        </p:nvCxnSpPr>
        <p:spPr>
          <a:xfrm>
            <a:off x="4459575" y="1896600"/>
            <a:ext cx="869400" cy="868800"/>
          </a:xfrm>
          <a:prstGeom prst="straightConnector1">
            <a:avLst/>
          </a:prstGeom>
          <a:noFill/>
          <a:ln w="38100" cap="flat" cmpd="sng">
            <a:solidFill>
              <a:srgbClr val="C00000"/>
            </a:solidFill>
            <a:prstDash val="solid"/>
            <a:round/>
            <a:headEnd type="none" w="sm" len="sm"/>
            <a:tailEnd type="none" w="sm" len="sm"/>
          </a:ln>
        </p:spPr>
      </p:cxnSp>
      <p:cxnSp>
        <p:nvCxnSpPr>
          <p:cNvPr id="207" name="Google Shape;207;p5"/>
          <p:cNvCxnSpPr>
            <a:stCxn id="204" idx="4"/>
            <a:endCxn id="196" idx="0"/>
          </p:cNvCxnSpPr>
          <p:nvPr/>
        </p:nvCxnSpPr>
        <p:spPr>
          <a:xfrm>
            <a:off x="5855700" y="1823550"/>
            <a:ext cx="240300" cy="606300"/>
          </a:xfrm>
          <a:prstGeom prst="straightConnector1">
            <a:avLst/>
          </a:prstGeom>
          <a:noFill/>
          <a:ln w="38100" cap="flat" cmpd="sng">
            <a:solidFill>
              <a:srgbClr val="C00000"/>
            </a:solidFill>
            <a:prstDash val="solid"/>
            <a:round/>
            <a:headEnd type="none" w="sm" len="sm"/>
            <a:tailEnd type="none" w="sm" len="sm"/>
          </a:ln>
        </p:spPr>
      </p:cxnSp>
      <p:cxnSp>
        <p:nvCxnSpPr>
          <p:cNvPr id="208" name="Google Shape;208;p5"/>
          <p:cNvCxnSpPr>
            <a:stCxn id="203" idx="2"/>
            <a:endCxn id="196" idx="6"/>
          </p:cNvCxnSpPr>
          <p:nvPr/>
        </p:nvCxnSpPr>
        <p:spPr>
          <a:xfrm flipH="1">
            <a:off x="7095075" y="3240450"/>
            <a:ext cx="1321200" cy="188400"/>
          </a:xfrm>
          <a:prstGeom prst="straightConnector1">
            <a:avLst/>
          </a:prstGeom>
          <a:noFill/>
          <a:ln w="38100" cap="flat" cmpd="sng">
            <a:solidFill>
              <a:srgbClr val="C00000"/>
            </a:solidFill>
            <a:prstDash val="solid"/>
            <a:round/>
            <a:headEnd type="none" w="sm" len="sm"/>
            <a:tailEnd type="none" w="sm" len="sm"/>
          </a:ln>
        </p:spPr>
      </p:cxnSp>
      <p:cxnSp>
        <p:nvCxnSpPr>
          <p:cNvPr id="209" name="Google Shape;209;p5"/>
          <p:cNvCxnSpPr>
            <a:stCxn id="200" idx="7"/>
          </p:cNvCxnSpPr>
          <p:nvPr/>
        </p:nvCxnSpPr>
        <p:spPr>
          <a:xfrm rot="10800000" flipH="1">
            <a:off x="4019063" y="4062419"/>
            <a:ext cx="1282500" cy="914700"/>
          </a:xfrm>
          <a:prstGeom prst="straightConnector1">
            <a:avLst/>
          </a:prstGeom>
          <a:noFill/>
          <a:ln w="38100" cap="flat" cmpd="sng">
            <a:solidFill>
              <a:srgbClr val="C00000"/>
            </a:solidFill>
            <a:prstDash val="solid"/>
            <a:round/>
            <a:headEnd type="none" w="sm" len="sm"/>
            <a:tailEnd type="none" w="sm" len="sm"/>
          </a:ln>
        </p:spPr>
      </p:cxnSp>
      <p:cxnSp>
        <p:nvCxnSpPr>
          <p:cNvPr id="210" name="Google Shape;210;p5"/>
          <p:cNvCxnSpPr>
            <a:stCxn id="201" idx="0"/>
            <a:endCxn id="196" idx="4"/>
          </p:cNvCxnSpPr>
          <p:nvPr/>
        </p:nvCxnSpPr>
        <p:spPr>
          <a:xfrm rot="10800000" flipH="1">
            <a:off x="5975850" y="4428250"/>
            <a:ext cx="120000" cy="756000"/>
          </a:xfrm>
          <a:prstGeom prst="straightConnector1">
            <a:avLst/>
          </a:prstGeom>
          <a:noFill/>
          <a:ln w="38100" cap="flat" cmpd="sng">
            <a:solidFill>
              <a:srgbClr val="C00000"/>
            </a:solidFill>
            <a:prstDash val="solid"/>
            <a:round/>
            <a:headEnd type="none" w="sm" len="sm"/>
            <a:tailEnd type="none" w="sm" len="sm"/>
          </a:ln>
        </p:spPr>
      </p:cxnSp>
      <p:cxnSp>
        <p:nvCxnSpPr>
          <p:cNvPr id="211" name="Google Shape;211;p5"/>
          <p:cNvCxnSpPr>
            <a:stCxn id="202" idx="1"/>
          </p:cNvCxnSpPr>
          <p:nvPr/>
        </p:nvCxnSpPr>
        <p:spPr>
          <a:xfrm rot="10800000">
            <a:off x="6819362" y="4103844"/>
            <a:ext cx="1170600" cy="815700"/>
          </a:xfrm>
          <a:prstGeom prst="straightConnector1">
            <a:avLst/>
          </a:prstGeom>
          <a:noFill/>
          <a:ln w="38100" cap="flat" cmpd="sng">
            <a:solidFill>
              <a:srgbClr val="C00000"/>
            </a:solidFill>
            <a:prstDash val="solid"/>
            <a:round/>
            <a:headEnd type="none" w="sm" len="sm"/>
            <a:tailEnd type="none" w="sm" len="sm"/>
          </a:ln>
        </p:spPr>
      </p:cxnSp>
      <p:sp>
        <p:nvSpPr>
          <p:cNvPr id="212" name="Google Shape;212;p5"/>
          <p:cNvSpPr/>
          <p:nvPr/>
        </p:nvSpPr>
        <p:spPr>
          <a:xfrm>
            <a:off x="7251825" y="490175"/>
            <a:ext cx="1517700" cy="1621200"/>
          </a:xfrm>
          <a:prstGeom prst="ellipse">
            <a:avLst/>
          </a:prstGeom>
          <a:solidFill>
            <a:srgbClr val="C00000"/>
          </a:solidFill>
          <a:ln w="9525" cap="flat" cmpd="sng">
            <a:solidFill>
              <a:srgbClr val="C0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cxnSp>
        <p:nvCxnSpPr>
          <p:cNvPr id="213" name="Google Shape;213;p5"/>
          <p:cNvCxnSpPr>
            <a:stCxn id="212" idx="3"/>
          </p:cNvCxnSpPr>
          <p:nvPr/>
        </p:nvCxnSpPr>
        <p:spPr>
          <a:xfrm flipH="1">
            <a:off x="6791887" y="1873956"/>
            <a:ext cx="682200" cy="863700"/>
          </a:xfrm>
          <a:prstGeom prst="straightConnector1">
            <a:avLst/>
          </a:prstGeom>
          <a:noFill/>
          <a:ln w="38100" cap="flat" cmpd="sng">
            <a:solidFill>
              <a:srgbClr val="C00000"/>
            </a:solidFill>
            <a:prstDash val="solid"/>
            <a:round/>
            <a:headEnd type="none" w="sm" len="sm"/>
            <a:tailEnd type="none" w="sm" len="sm"/>
          </a:ln>
        </p:spPr>
      </p:cxnSp>
      <p:sp>
        <p:nvSpPr>
          <p:cNvPr id="214" name="Google Shape;214;p5"/>
          <p:cNvSpPr txBox="1"/>
          <p:nvPr/>
        </p:nvSpPr>
        <p:spPr>
          <a:xfrm>
            <a:off x="2061450" y="3240450"/>
            <a:ext cx="1517700" cy="7695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900"/>
              <a:buFont typeface="Arial"/>
              <a:buNone/>
            </a:pPr>
            <a:r>
              <a:rPr lang="en-US" sz="1900" b="0" i="0" u="none" strike="noStrike" cap="none" dirty="0">
                <a:solidFill>
                  <a:schemeClr val="lt1"/>
                </a:solidFill>
                <a:latin typeface="Calibri"/>
                <a:ea typeface="Calibri"/>
                <a:cs typeface="Calibri"/>
                <a:sym typeface="Calibri"/>
              </a:rPr>
              <a:t>Grant Applications</a:t>
            </a:r>
            <a:endParaRPr sz="1900" b="0" i="0" u="none" strike="noStrike" cap="none" dirty="0">
              <a:solidFill>
                <a:schemeClr val="lt1"/>
              </a:solidFill>
              <a:latin typeface="Calibri"/>
              <a:ea typeface="Calibri"/>
              <a:cs typeface="Calibri"/>
              <a:sym typeface="Calibri"/>
            </a:endParaRPr>
          </a:p>
        </p:txBody>
      </p:sp>
      <p:sp>
        <p:nvSpPr>
          <p:cNvPr id="215" name="Google Shape;215;p5"/>
          <p:cNvSpPr txBox="1"/>
          <p:nvPr/>
        </p:nvSpPr>
        <p:spPr>
          <a:xfrm>
            <a:off x="2723625" y="5184250"/>
            <a:ext cx="1517700" cy="7695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900"/>
              <a:buFont typeface="Arial"/>
              <a:buNone/>
            </a:pPr>
            <a:r>
              <a:rPr lang="en-US" sz="1900" b="0" i="0" u="none" strike="noStrike" cap="none" dirty="0">
                <a:solidFill>
                  <a:schemeClr val="lt1"/>
                </a:solidFill>
                <a:latin typeface="Calibri"/>
                <a:ea typeface="Calibri"/>
                <a:cs typeface="Calibri"/>
                <a:sym typeface="Calibri"/>
              </a:rPr>
              <a:t>Community Fundraising</a:t>
            </a:r>
            <a:endParaRPr sz="1900" b="0" i="0" u="none" strike="noStrike" cap="none" dirty="0">
              <a:solidFill>
                <a:schemeClr val="lt1"/>
              </a:solidFill>
              <a:latin typeface="Calibri"/>
              <a:ea typeface="Calibri"/>
              <a:cs typeface="Calibri"/>
              <a:sym typeface="Calibri"/>
            </a:endParaRPr>
          </a:p>
        </p:txBody>
      </p:sp>
      <p:sp>
        <p:nvSpPr>
          <p:cNvPr id="216" name="Google Shape;216;p5"/>
          <p:cNvSpPr txBox="1"/>
          <p:nvPr/>
        </p:nvSpPr>
        <p:spPr>
          <a:xfrm>
            <a:off x="5245663" y="5625000"/>
            <a:ext cx="1517700" cy="7695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900"/>
              <a:buFont typeface="Arial"/>
              <a:buNone/>
            </a:pPr>
            <a:r>
              <a:rPr lang="en-US" sz="1900" b="0" i="0" u="none" strike="noStrike" cap="none" dirty="0">
                <a:solidFill>
                  <a:schemeClr val="lt1"/>
                </a:solidFill>
                <a:latin typeface="Calibri"/>
                <a:ea typeface="Calibri"/>
                <a:cs typeface="Calibri"/>
                <a:sym typeface="Calibri"/>
              </a:rPr>
              <a:t>Christmas Fundraising</a:t>
            </a:r>
            <a:endParaRPr sz="1900" b="0" i="0" u="none" strike="noStrike" cap="none" dirty="0">
              <a:solidFill>
                <a:schemeClr val="lt1"/>
              </a:solidFill>
              <a:latin typeface="Calibri"/>
              <a:ea typeface="Calibri"/>
              <a:cs typeface="Calibri"/>
              <a:sym typeface="Calibri"/>
            </a:endParaRPr>
          </a:p>
        </p:txBody>
      </p:sp>
      <p:sp>
        <p:nvSpPr>
          <p:cNvPr id="217" name="Google Shape;217;p5"/>
          <p:cNvSpPr txBox="1"/>
          <p:nvPr/>
        </p:nvSpPr>
        <p:spPr>
          <a:xfrm>
            <a:off x="7767700" y="5107975"/>
            <a:ext cx="1517700" cy="7695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900"/>
              <a:buFont typeface="Arial"/>
              <a:buNone/>
            </a:pPr>
            <a:r>
              <a:rPr lang="en-US" sz="1900" b="0" i="0" u="none" strike="noStrike" cap="none" dirty="0">
                <a:solidFill>
                  <a:schemeClr val="lt1"/>
                </a:solidFill>
                <a:latin typeface="Calibri"/>
                <a:ea typeface="Calibri"/>
                <a:cs typeface="Calibri"/>
                <a:sym typeface="Calibri"/>
              </a:rPr>
              <a:t>Kiltwalks or Marathons</a:t>
            </a:r>
            <a:endParaRPr sz="1900" b="0" i="0" u="none" strike="noStrike" cap="none" dirty="0">
              <a:solidFill>
                <a:schemeClr val="lt1"/>
              </a:solidFill>
              <a:latin typeface="Calibri"/>
              <a:ea typeface="Calibri"/>
              <a:cs typeface="Calibri"/>
              <a:sym typeface="Calibri"/>
            </a:endParaRPr>
          </a:p>
        </p:txBody>
      </p:sp>
      <p:sp>
        <p:nvSpPr>
          <p:cNvPr id="218" name="Google Shape;218;p5"/>
          <p:cNvSpPr txBox="1"/>
          <p:nvPr/>
        </p:nvSpPr>
        <p:spPr>
          <a:xfrm>
            <a:off x="8416275" y="2855700"/>
            <a:ext cx="1517700" cy="7695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900"/>
              <a:buFont typeface="Arial"/>
              <a:buNone/>
            </a:pPr>
            <a:r>
              <a:rPr lang="en-US" sz="1900" b="0" i="0" u="none" strike="noStrike" cap="none" dirty="0">
                <a:solidFill>
                  <a:schemeClr val="lt1"/>
                </a:solidFill>
                <a:latin typeface="Calibri"/>
                <a:ea typeface="Calibri"/>
                <a:cs typeface="Calibri"/>
                <a:sym typeface="Calibri"/>
              </a:rPr>
              <a:t>Corporate Sponsorships</a:t>
            </a:r>
            <a:endParaRPr sz="1900" b="0" i="0" u="none" strike="noStrike" cap="none" dirty="0">
              <a:solidFill>
                <a:schemeClr val="lt1"/>
              </a:solidFill>
              <a:latin typeface="Calibri"/>
              <a:ea typeface="Calibri"/>
              <a:cs typeface="Calibri"/>
              <a:sym typeface="Calibri"/>
            </a:endParaRPr>
          </a:p>
        </p:txBody>
      </p:sp>
      <p:sp>
        <p:nvSpPr>
          <p:cNvPr id="219" name="Google Shape;219;p5"/>
          <p:cNvSpPr txBox="1"/>
          <p:nvPr/>
        </p:nvSpPr>
        <p:spPr>
          <a:xfrm>
            <a:off x="7251825" y="916025"/>
            <a:ext cx="1517700" cy="7695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900"/>
              <a:buFont typeface="Arial"/>
              <a:buNone/>
            </a:pPr>
            <a:r>
              <a:rPr lang="en-US" sz="1900" b="0" i="0" u="none" strike="noStrike" cap="none" dirty="0">
                <a:solidFill>
                  <a:schemeClr val="lt1"/>
                </a:solidFill>
                <a:latin typeface="Calibri"/>
                <a:ea typeface="Calibri"/>
                <a:cs typeface="Calibri"/>
                <a:sym typeface="Calibri"/>
              </a:rPr>
              <a:t>Individual Giving</a:t>
            </a:r>
            <a:endParaRPr sz="1900" b="0" i="0" u="none" strike="noStrike" cap="none" dirty="0">
              <a:solidFill>
                <a:schemeClr val="lt1"/>
              </a:solidFill>
              <a:latin typeface="Calibri"/>
              <a:ea typeface="Calibri"/>
              <a:cs typeface="Calibri"/>
              <a:sym typeface="Calibri"/>
            </a:endParaRPr>
          </a:p>
        </p:txBody>
      </p:sp>
      <p:sp>
        <p:nvSpPr>
          <p:cNvPr id="220" name="Google Shape;220;p5"/>
          <p:cNvSpPr txBox="1"/>
          <p:nvPr/>
        </p:nvSpPr>
        <p:spPr>
          <a:xfrm>
            <a:off x="5096850" y="756000"/>
            <a:ext cx="1517700" cy="4770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900"/>
              <a:buFont typeface="Arial"/>
              <a:buNone/>
            </a:pPr>
            <a:r>
              <a:rPr lang="en-US" sz="1900" b="0" i="0" u="none" strike="noStrike" cap="none" dirty="0">
                <a:solidFill>
                  <a:schemeClr val="lt1"/>
                </a:solidFill>
                <a:latin typeface="Calibri"/>
                <a:ea typeface="Calibri"/>
                <a:cs typeface="Calibri"/>
                <a:sym typeface="Calibri"/>
              </a:rPr>
              <a:t>CFM Lottery</a:t>
            </a:r>
            <a:endParaRPr sz="1900" b="0" i="0" u="none" strike="noStrike" cap="none" dirty="0">
              <a:solidFill>
                <a:schemeClr val="lt1"/>
              </a:solidFill>
              <a:latin typeface="Calibri"/>
              <a:ea typeface="Calibri"/>
              <a:cs typeface="Calibri"/>
              <a:sym typeface="Calibri"/>
            </a:endParaRPr>
          </a:p>
        </p:txBody>
      </p:sp>
      <p:sp>
        <p:nvSpPr>
          <p:cNvPr id="221" name="Google Shape;221;p5"/>
          <p:cNvSpPr txBox="1"/>
          <p:nvPr/>
        </p:nvSpPr>
        <p:spPr>
          <a:xfrm>
            <a:off x="2941875" y="1623050"/>
            <a:ext cx="1517700" cy="4770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900"/>
              <a:buFont typeface="Arial"/>
              <a:buNone/>
            </a:pPr>
            <a:r>
              <a:rPr lang="en-US" sz="1900" b="0" i="0" u="none" strike="noStrike" cap="none" dirty="0">
                <a:solidFill>
                  <a:schemeClr val="lt1"/>
                </a:solidFill>
                <a:latin typeface="Calibri"/>
                <a:ea typeface="Calibri"/>
                <a:cs typeface="Calibri"/>
                <a:sym typeface="Calibri"/>
              </a:rPr>
              <a:t>CFM Ball</a:t>
            </a:r>
            <a:endParaRPr sz="1900" b="0" i="0" u="none" strike="noStrike" cap="none" dirty="0">
              <a:solidFill>
                <a:schemeClr val="lt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pic>
        <p:nvPicPr>
          <p:cNvPr id="226" name="Google Shape;226;p6"/>
          <p:cNvPicPr preferRelativeResize="0"/>
          <p:nvPr/>
        </p:nvPicPr>
        <p:blipFill rotWithShape="1">
          <a:blip r:embed="rId3">
            <a:alphaModFix/>
          </a:blip>
          <a:srcRect t="29023" b="30031"/>
          <a:stretch/>
        </p:blipFill>
        <p:spPr>
          <a:xfrm>
            <a:off x="1930649" y="5674402"/>
            <a:ext cx="2010640" cy="614363"/>
          </a:xfrm>
          <a:prstGeom prst="rect">
            <a:avLst/>
          </a:prstGeom>
          <a:noFill/>
          <a:ln>
            <a:noFill/>
          </a:ln>
        </p:spPr>
      </p:pic>
      <p:sp>
        <p:nvSpPr>
          <p:cNvPr id="227" name="Google Shape;227;p6"/>
          <p:cNvSpPr txBox="1">
            <a:spLocks noGrp="1"/>
          </p:cNvSpPr>
          <p:nvPr>
            <p:ph type="ctrTitle"/>
          </p:nvPr>
        </p:nvSpPr>
        <p:spPr>
          <a:xfrm rot="5400000">
            <a:off x="8785470" y="2644775"/>
            <a:ext cx="5351400" cy="966900"/>
          </a:xfrm>
          <a:prstGeom prst="rect">
            <a:avLst/>
          </a:prstGeom>
          <a:noFill/>
          <a:ln w="19050" cap="flat" cmpd="sng">
            <a:solidFill>
              <a:schemeClr val="lt1"/>
            </a:solidFill>
            <a:prstDash val="solid"/>
            <a:round/>
            <a:headEnd type="none" w="sm" len="sm"/>
            <a:tailEnd type="none" w="sm" len="sm"/>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FF0000"/>
              </a:buClr>
              <a:buSzPts val="6000"/>
              <a:buFont typeface="Calibri"/>
              <a:buNone/>
            </a:pPr>
            <a:r>
              <a:rPr lang="en-US" b="1" dirty="0">
                <a:solidFill>
                  <a:srgbClr val="FF0000"/>
                </a:solidFill>
                <a:latin typeface="Calibri"/>
                <a:ea typeface="Calibri"/>
                <a:cs typeface="Calibri"/>
                <a:sym typeface="Calibri"/>
              </a:rPr>
              <a:t>VOLUNTEERING</a:t>
            </a:r>
            <a:endParaRPr dirty="0"/>
          </a:p>
        </p:txBody>
      </p:sp>
      <p:graphicFrame>
        <p:nvGraphicFramePr>
          <p:cNvPr id="228" name="Google Shape;228;p6"/>
          <p:cNvGraphicFramePr/>
          <p:nvPr>
            <p:extLst>
              <p:ext uri="{D42A27DB-BD31-4B8C-83A1-F6EECF244321}">
                <p14:modId xmlns:p14="http://schemas.microsoft.com/office/powerpoint/2010/main" val="1685923078"/>
              </p:ext>
            </p:extLst>
          </p:nvPr>
        </p:nvGraphicFramePr>
        <p:xfrm>
          <a:off x="234975" y="544675"/>
          <a:ext cx="10590950" cy="5929605"/>
        </p:xfrm>
        <a:graphic>
          <a:graphicData uri="http://schemas.openxmlformats.org/drawingml/2006/table">
            <a:tbl>
              <a:tblPr>
                <a:noFill/>
                <a:tableStyleId>{38C309FB-ECED-4E80-8A84-F8FFEFE450A8}</a:tableStyleId>
              </a:tblPr>
              <a:tblGrid>
                <a:gridCol w="5253900">
                  <a:extLst>
                    <a:ext uri="{9D8B030D-6E8A-4147-A177-3AD203B41FA5}">
                      <a16:colId xmlns:a16="http://schemas.microsoft.com/office/drawing/2014/main" val="20000"/>
                    </a:ext>
                  </a:extLst>
                </a:gridCol>
                <a:gridCol w="5337050">
                  <a:extLst>
                    <a:ext uri="{9D8B030D-6E8A-4147-A177-3AD203B41FA5}">
                      <a16:colId xmlns:a16="http://schemas.microsoft.com/office/drawing/2014/main" val="20001"/>
                    </a:ext>
                  </a:extLst>
                </a:gridCol>
              </a:tblGrid>
              <a:tr h="843725">
                <a:tc>
                  <a:txBody>
                    <a:bodyPr/>
                    <a:lstStyle/>
                    <a:p>
                      <a:pPr marL="0" marR="0" lvl="0" indent="0" algn="ctr" rtl="0">
                        <a:lnSpc>
                          <a:spcPct val="100000"/>
                        </a:lnSpc>
                        <a:spcBef>
                          <a:spcPts val="0"/>
                        </a:spcBef>
                        <a:spcAft>
                          <a:spcPts val="0"/>
                        </a:spcAft>
                        <a:buClr>
                          <a:srgbClr val="000000"/>
                        </a:buClr>
                        <a:buSzPts val="2800"/>
                        <a:buFont typeface="Arial"/>
                        <a:buNone/>
                      </a:pPr>
                      <a:r>
                        <a:rPr lang="en-US" sz="2800" b="1" u="none" strike="noStrike" cap="none" dirty="0">
                          <a:solidFill>
                            <a:srgbClr val="FF0000"/>
                          </a:solidFill>
                        </a:rPr>
                        <a:t>NON-TRAVELLING </a:t>
                      </a:r>
                      <a:r>
                        <a:rPr lang="en-US" sz="2800" b="1" dirty="0">
                          <a:solidFill>
                            <a:srgbClr val="FF0000"/>
                          </a:solidFill>
                        </a:rPr>
                        <a:t>GROUPS</a:t>
                      </a:r>
                      <a:endParaRPr sz="2800" b="1" u="none" strike="noStrike" cap="none" dirty="0">
                        <a:solidFill>
                          <a:srgbClr val="FF0000"/>
                        </a:solidFill>
                      </a:endParaRPr>
                    </a:p>
                  </a:txBody>
                  <a:tcPr marL="91425" marR="91425" marT="91425" marB="91425">
                    <a:lnL w="38100" cap="flat" cmpd="sng">
                      <a:solidFill>
                        <a:srgbClr val="C00000"/>
                      </a:solidFill>
                      <a:prstDash val="solid"/>
                      <a:round/>
                      <a:headEnd type="none" w="sm" len="sm"/>
                      <a:tailEnd type="none" w="sm" len="sm"/>
                    </a:lnL>
                    <a:lnR w="38100" cap="flat" cmpd="sng">
                      <a:solidFill>
                        <a:srgbClr val="C00000"/>
                      </a:solidFill>
                      <a:prstDash val="solid"/>
                      <a:round/>
                      <a:headEnd type="none" w="sm" len="sm"/>
                      <a:tailEnd type="none" w="sm" len="sm"/>
                    </a:lnR>
                    <a:lnT w="38100" cap="flat" cmpd="sng">
                      <a:solidFill>
                        <a:srgbClr val="C00000"/>
                      </a:solidFill>
                      <a:prstDash val="solid"/>
                      <a:round/>
                      <a:headEnd type="none" w="sm" len="sm"/>
                      <a:tailEnd type="none" w="sm" len="sm"/>
                    </a:lnT>
                    <a:lnB w="38100" cap="flat" cmpd="sng">
                      <a:solidFill>
                        <a:srgbClr val="C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800"/>
                        <a:buFont typeface="Arial"/>
                        <a:buNone/>
                      </a:pPr>
                      <a:r>
                        <a:rPr lang="en-US" sz="2800" b="1" u="none" strike="noStrike" cap="none" dirty="0">
                          <a:solidFill>
                            <a:srgbClr val="FF0000"/>
                          </a:solidFill>
                        </a:rPr>
                        <a:t>TRAVELLING </a:t>
                      </a:r>
                      <a:r>
                        <a:rPr lang="en-US" sz="2800" b="1" dirty="0">
                          <a:solidFill>
                            <a:srgbClr val="FF0000"/>
                          </a:solidFill>
                        </a:rPr>
                        <a:t>GROUPS</a:t>
                      </a:r>
                      <a:endParaRPr sz="2800" b="1" u="none" strike="noStrike" cap="none" dirty="0">
                        <a:solidFill>
                          <a:srgbClr val="FF0000"/>
                        </a:solidFill>
                      </a:endParaRPr>
                    </a:p>
                  </a:txBody>
                  <a:tcPr marL="91425" marR="91425" marT="91425" marB="91425">
                    <a:lnL w="38100" cap="flat" cmpd="sng">
                      <a:solidFill>
                        <a:srgbClr val="C00000"/>
                      </a:solidFill>
                      <a:prstDash val="solid"/>
                      <a:round/>
                      <a:headEnd type="none" w="sm" len="sm"/>
                      <a:tailEnd type="none" w="sm" len="sm"/>
                    </a:lnL>
                    <a:lnR w="38100" cap="flat" cmpd="sng">
                      <a:solidFill>
                        <a:srgbClr val="C00000"/>
                      </a:solidFill>
                      <a:prstDash val="solid"/>
                      <a:round/>
                      <a:headEnd type="none" w="sm" len="sm"/>
                      <a:tailEnd type="none" w="sm" len="sm"/>
                    </a:lnR>
                    <a:lnT w="38100" cap="flat" cmpd="sng">
                      <a:solidFill>
                        <a:srgbClr val="C00000"/>
                      </a:solidFill>
                      <a:prstDash val="solid"/>
                      <a:round/>
                      <a:headEnd type="none" w="sm" len="sm"/>
                      <a:tailEnd type="none" w="sm" len="sm"/>
                    </a:lnT>
                    <a:lnB w="38100" cap="flat" cmpd="sng">
                      <a:solidFill>
                        <a:srgbClr val="C00000"/>
                      </a:solidFill>
                      <a:prstDash val="solid"/>
                      <a:round/>
                      <a:headEnd type="none" w="sm" len="sm"/>
                      <a:tailEnd type="none" w="sm" len="sm"/>
                    </a:lnB>
                  </a:tcPr>
                </a:tc>
                <a:extLst>
                  <a:ext uri="{0D108BD9-81ED-4DB2-BD59-A6C34878D82A}">
                    <a16:rowId xmlns:a16="http://schemas.microsoft.com/office/drawing/2014/main" val="10000"/>
                  </a:ext>
                </a:extLst>
              </a:tr>
              <a:tr h="843725">
                <a:tc>
                  <a:txBody>
                    <a:bodyPr/>
                    <a:lstStyle/>
                    <a:p>
                      <a:pPr marL="0" marR="0" lvl="0" indent="0" algn="ctr" rtl="0">
                        <a:lnSpc>
                          <a:spcPct val="100000"/>
                        </a:lnSpc>
                        <a:spcBef>
                          <a:spcPts val="0"/>
                        </a:spcBef>
                        <a:spcAft>
                          <a:spcPts val="0"/>
                        </a:spcAft>
                        <a:buClr>
                          <a:srgbClr val="000000"/>
                        </a:buClr>
                        <a:buSzPts val="1700"/>
                        <a:buFont typeface="Arial"/>
                        <a:buNone/>
                      </a:pPr>
                      <a:r>
                        <a:rPr lang="en-US" sz="1700" u="none" strike="noStrike" cap="none" dirty="0"/>
                        <a:t>Develop/Establish mutual two way educational links with partner school –following SMP Guide</a:t>
                      </a:r>
                      <a:endParaRPr sz="1700" u="none" strike="noStrike" cap="none" dirty="0"/>
                    </a:p>
                  </a:txBody>
                  <a:tcPr marL="91425" marR="91425" marT="91425" marB="91425">
                    <a:lnL w="38100" cap="flat" cmpd="sng">
                      <a:solidFill>
                        <a:srgbClr val="C00000"/>
                      </a:solidFill>
                      <a:prstDash val="solid"/>
                      <a:round/>
                      <a:headEnd type="none" w="sm" len="sm"/>
                      <a:tailEnd type="none" w="sm" len="sm"/>
                    </a:lnL>
                    <a:lnR w="38100" cap="flat" cmpd="sng">
                      <a:solidFill>
                        <a:srgbClr val="C00000"/>
                      </a:solidFill>
                      <a:prstDash val="solid"/>
                      <a:round/>
                      <a:headEnd type="none" w="sm" len="sm"/>
                      <a:tailEnd type="none" w="sm" len="sm"/>
                    </a:lnR>
                    <a:lnT w="38100" cap="flat" cmpd="sng">
                      <a:solidFill>
                        <a:srgbClr val="C00000"/>
                      </a:solidFill>
                      <a:prstDash val="solid"/>
                      <a:round/>
                      <a:headEnd type="none" w="sm" len="sm"/>
                      <a:tailEnd type="none" w="sm" len="sm"/>
                    </a:lnT>
                    <a:lnB w="38100" cap="flat" cmpd="sng">
                      <a:solidFill>
                        <a:srgbClr val="C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700"/>
                        <a:buFont typeface="Arial"/>
                        <a:buNone/>
                      </a:pPr>
                      <a:r>
                        <a:rPr lang="en-US" sz="1700" u="none" strike="noStrike" cap="none" dirty="0"/>
                        <a:t>Engage with CfM regarding any structural /general improvements to the partner school.</a:t>
                      </a:r>
                      <a:endParaRPr sz="1700" u="none" strike="noStrike" cap="none" dirty="0"/>
                    </a:p>
                  </a:txBody>
                  <a:tcPr marL="91425" marR="91425" marT="91425" marB="91425">
                    <a:lnL w="38100" cap="flat" cmpd="sng">
                      <a:solidFill>
                        <a:srgbClr val="C00000"/>
                      </a:solidFill>
                      <a:prstDash val="solid"/>
                      <a:round/>
                      <a:headEnd type="none" w="sm" len="sm"/>
                      <a:tailEnd type="none" w="sm" len="sm"/>
                    </a:lnL>
                    <a:lnR w="38100" cap="flat" cmpd="sng">
                      <a:solidFill>
                        <a:srgbClr val="C00000"/>
                      </a:solidFill>
                      <a:prstDash val="solid"/>
                      <a:round/>
                      <a:headEnd type="none" w="sm" len="sm"/>
                      <a:tailEnd type="none" w="sm" len="sm"/>
                    </a:lnR>
                    <a:lnT w="38100" cap="flat" cmpd="sng">
                      <a:solidFill>
                        <a:srgbClr val="C00000"/>
                      </a:solidFill>
                      <a:prstDash val="solid"/>
                      <a:round/>
                      <a:headEnd type="none" w="sm" len="sm"/>
                      <a:tailEnd type="none" w="sm" len="sm"/>
                    </a:lnT>
                    <a:lnB w="38100" cap="flat" cmpd="sng">
                      <a:solidFill>
                        <a:srgbClr val="C00000"/>
                      </a:solidFill>
                      <a:prstDash val="solid"/>
                      <a:round/>
                      <a:headEnd type="none" w="sm" len="sm"/>
                      <a:tailEnd type="none" w="sm" len="sm"/>
                    </a:lnB>
                  </a:tcPr>
                </a:tc>
                <a:extLst>
                  <a:ext uri="{0D108BD9-81ED-4DB2-BD59-A6C34878D82A}">
                    <a16:rowId xmlns:a16="http://schemas.microsoft.com/office/drawing/2014/main" val="10001"/>
                  </a:ext>
                </a:extLst>
              </a:tr>
              <a:tr h="877400">
                <a:tc>
                  <a:txBody>
                    <a:bodyPr/>
                    <a:lstStyle/>
                    <a:p>
                      <a:pPr marL="0" marR="0" lvl="0" indent="0" algn="ctr" rtl="0">
                        <a:lnSpc>
                          <a:spcPct val="100000"/>
                        </a:lnSpc>
                        <a:spcBef>
                          <a:spcPts val="0"/>
                        </a:spcBef>
                        <a:spcAft>
                          <a:spcPts val="0"/>
                        </a:spcAft>
                        <a:buClr>
                          <a:srgbClr val="000000"/>
                        </a:buClr>
                        <a:buSzPts val="1700"/>
                        <a:buFont typeface="Arial"/>
                        <a:buNone/>
                      </a:pPr>
                      <a:r>
                        <a:rPr lang="en-US" sz="1700" u="none" strike="noStrike" cap="none" dirty="0"/>
                        <a:t>Develop the partnership based on equality, dignity and reciprocity.</a:t>
                      </a:r>
                      <a:endParaRPr sz="1700" u="none" strike="noStrike" cap="none" dirty="0"/>
                    </a:p>
                  </a:txBody>
                  <a:tcPr marL="91425" marR="91425" marT="91425" marB="91425">
                    <a:lnL w="38100" cap="flat" cmpd="sng">
                      <a:solidFill>
                        <a:srgbClr val="C00000"/>
                      </a:solidFill>
                      <a:prstDash val="solid"/>
                      <a:round/>
                      <a:headEnd type="none" w="sm" len="sm"/>
                      <a:tailEnd type="none" w="sm" len="sm"/>
                    </a:lnL>
                    <a:lnR w="38100" cap="flat" cmpd="sng">
                      <a:solidFill>
                        <a:srgbClr val="C00000"/>
                      </a:solidFill>
                      <a:prstDash val="solid"/>
                      <a:round/>
                      <a:headEnd type="none" w="sm" len="sm"/>
                      <a:tailEnd type="none" w="sm" len="sm"/>
                    </a:lnR>
                    <a:lnT w="38100" cap="flat" cmpd="sng">
                      <a:solidFill>
                        <a:srgbClr val="C00000"/>
                      </a:solidFill>
                      <a:prstDash val="solid"/>
                      <a:round/>
                      <a:headEnd type="none" w="sm" len="sm"/>
                      <a:tailEnd type="none" w="sm" len="sm"/>
                    </a:lnT>
                    <a:lnB w="38100" cap="flat" cmpd="sng">
                      <a:solidFill>
                        <a:srgbClr val="C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700"/>
                        <a:buFont typeface="Arial"/>
                        <a:buNone/>
                      </a:pPr>
                      <a:r>
                        <a:rPr lang="en-US" sz="1700" u="none" strike="noStrike" cap="none" dirty="0"/>
                        <a:t>CfM </a:t>
                      </a:r>
                      <a:r>
                        <a:rPr lang="en-US" sz="1700" dirty="0"/>
                        <a:t>will facilitate any </a:t>
                      </a:r>
                      <a:r>
                        <a:rPr lang="en-US" sz="1700" u="none" strike="noStrike" cap="none" dirty="0"/>
                        <a:t> structural improvements a</a:t>
                      </a:r>
                      <a:r>
                        <a:rPr lang="en-US" sz="1700" dirty="0"/>
                        <a:t>nd they will be </a:t>
                      </a:r>
                      <a:r>
                        <a:rPr lang="en-US" sz="1700" u="none" strike="noStrike" cap="none" dirty="0"/>
                        <a:t> c</a:t>
                      </a:r>
                      <a:r>
                        <a:rPr lang="en-US" sz="1700" dirty="0"/>
                        <a:t>arried out </a:t>
                      </a:r>
                      <a:r>
                        <a:rPr lang="en-US" sz="1700" u="none" strike="noStrike" cap="none" dirty="0"/>
                        <a:t> by the Malawi based CfM approved builders.</a:t>
                      </a:r>
                      <a:endParaRPr sz="1700" u="none" strike="noStrike" cap="none" dirty="0"/>
                    </a:p>
                  </a:txBody>
                  <a:tcPr marL="91425" marR="91425" marT="91425" marB="91425">
                    <a:lnL w="38100" cap="flat" cmpd="sng">
                      <a:solidFill>
                        <a:srgbClr val="C00000"/>
                      </a:solidFill>
                      <a:prstDash val="solid"/>
                      <a:round/>
                      <a:headEnd type="none" w="sm" len="sm"/>
                      <a:tailEnd type="none" w="sm" len="sm"/>
                    </a:lnL>
                    <a:lnR w="38100" cap="flat" cmpd="sng">
                      <a:solidFill>
                        <a:srgbClr val="C00000"/>
                      </a:solidFill>
                      <a:prstDash val="solid"/>
                      <a:round/>
                      <a:headEnd type="none" w="sm" len="sm"/>
                      <a:tailEnd type="none" w="sm" len="sm"/>
                    </a:lnR>
                    <a:lnT w="38100" cap="flat" cmpd="sng">
                      <a:solidFill>
                        <a:srgbClr val="C00000"/>
                      </a:solidFill>
                      <a:prstDash val="solid"/>
                      <a:round/>
                      <a:headEnd type="none" w="sm" len="sm"/>
                      <a:tailEnd type="none" w="sm" len="sm"/>
                    </a:lnT>
                    <a:lnB w="38100" cap="flat" cmpd="sng">
                      <a:solidFill>
                        <a:srgbClr val="C00000"/>
                      </a:solidFill>
                      <a:prstDash val="solid"/>
                      <a:round/>
                      <a:headEnd type="none" w="sm" len="sm"/>
                      <a:tailEnd type="none" w="sm" len="sm"/>
                    </a:lnB>
                  </a:tcPr>
                </a:tc>
                <a:extLst>
                  <a:ext uri="{0D108BD9-81ED-4DB2-BD59-A6C34878D82A}">
                    <a16:rowId xmlns:a16="http://schemas.microsoft.com/office/drawing/2014/main" val="10002"/>
                  </a:ext>
                </a:extLst>
              </a:tr>
              <a:tr h="877400">
                <a:tc>
                  <a:txBody>
                    <a:bodyPr/>
                    <a:lstStyle/>
                    <a:p>
                      <a:pPr marL="0" marR="0" lvl="0" indent="0" algn="ctr" rtl="0">
                        <a:lnSpc>
                          <a:spcPct val="100000"/>
                        </a:lnSpc>
                        <a:spcBef>
                          <a:spcPts val="0"/>
                        </a:spcBef>
                        <a:spcAft>
                          <a:spcPts val="0"/>
                        </a:spcAft>
                        <a:buClr>
                          <a:srgbClr val="000000"/>
                        </a:buClr>
                        <a:buSzPts val="1700"/>
                        <a:buFont typeface="Arial"/>
                        <a:buNone/>
                      </a:pPr>
                      <a:r>
                        <a:rPr lang="en-US" sz="1700" u="none" strike="noStrike" cap="none" dirty="0"/>
                        <a:t>When considering raising funds to facilitate improvements at partner school – take account of the information provided by CfM via the the CfM 9 Pillars Needs Assessment.</a:t>
                      </a:r>
                      <a:endParaRPr sz="1700" u="none" strike="noStrike" cap="none" dirty="0"/>
                    </a:p>
                  </a:txBody>
                  <a:tcPr marL="91425" marR="91425" marT="91425" marB="91425">
                    <a:lnL w="38100" cap="flat" cmpd="sng">
                      <a:solidFill>
                        <a:srgbClr val="C00000"/>
                      </a:solidFill>
                      <a:prstDash val="solid"/>
                      <a:round/>
                      <a:headEnd type="none" w="sm" len="sm"/>
                      <a:tailEnd type="none" w="sm" len="sm"/>
                    </a:lnL>
                    <a:lnR w="38100" cap="flat" cmpd="sng">
                      <a:solidFill>
                        <a:srgbClr val="C00000"/>
                      </a:solidFill>
                      <a:prstDash val="solid"/>
                      <a:round/>
                      <a:headEnd type="none" w="sm" len="sm"/>
                      <a:tailEnd type="none" w="sm" len="sm"/>
                    </a:lnR>
                    <a:lnT w="38100" cap="flat" cmpd="sng">
                      <a:solidFill>
                        <a:srgbClr val="C00000"/>
                      </a:solidFill>
                      <a:prstDash val="solid"/>
                      <a:round/>
                      <a:headEnd type="none" w="sm" len="sm"/>
                      <a:tailEnd type="none" w="sm" len="sm"/>
                    </a:lnT>
                    <a:lnB w="38100" cap="flat" cmpd="sng">
                      <a:solidFill>
                        <a:srgbClr val="C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700"/>
                        <a:buFont typeface="Arial"/>
                        <a:buNone/>
                      </a:pPr>
                      <a:r>
                        <a:rPr lang="en-US" sz="1700" u="none" strike="noStrike" cap="none" dirty="0"/>
                        <a:t>Approach the visit to Malawi as an educational trip, with the opportunity for each participant to develop their understanding of their  role </a:t>
                      </a:r>
                      <a:r>
                        <a:rPr lang="en-US" sz="1700" dirty="0"/>
                        <a:t>as</a:t>
                      </a:r>
                      <a:r>
                        <a:rPr lang="en-US" sz="1700" u="none" strike="noStrike" cap="none" dirty="0"/>
                        <a:t> a Global Citizen as well as the challenges faced by the community they are visiting.</a:t>
                      </a:r>
                      <a:endParaRPr sz="1700" u="none" strike="noStrike" cap="none" dirty="0"/>
                    </a:p>
                  </a:txBody>
                  <a:tcPr marL="91425" marR="91425" marT="91425" marB="91425">
                    <a:lnL w="38100" cap="flat" cmpd="sng">
                      <a:solidFill>
                        <a:srgbClr val="C00000"/>
                      </a:solidFill>
                      <a:prstDash val="solid"/>
                      <a:round/>
                      <a:headEnd type="none" w="sm" len="sm"/>
                      <a:tailEnd type="none" w="sm" len="sm"/>
                    </a:lnL>
                    <a:lnR w="38100" cap="flat" cmpd="sng">
                      <a:solidFill>
                        <a:srgbClr val="C00000"/>
                      </a:solidFill>
                      <a:prstDash val="solid"/>
                      <a:round/>
                      <a:headEnd type="none" w="sm" len="sm"/>
                      <a:tailEnd type="none" w="sm" len="sm"/>
                    </a:lnR>
                    <a:lnT w="38100" cap="flat" cmpd="sng">
                      <a:solidFill>
                        <a:srgbClr val="C00000"/>
                      </a:solidFill>
                      <a:prstDash val="solid"/>
                      <a:round/>
                      <a:headEnd type="none" w="sm" len="sm"/>
                      <a:tailEnd type="none" w="sm" len="sm"/>
                    </a:lnT>
                    <a:lnB w="38100" cap="flat" cmpd="sng">
                      <a:solidFill>
                        <a:srgbClr val="C00000"/>
                      </a:solidFill>
                      <a:prstDash val="solid"/>
                      <a:round/>
                      <a:headEnd type="none" w="sm" len="sm"/>
                      <a:tailEnd type="none" w="sm" len="sm"/>
                    </a:lnB>
                  </a:tcPr>
                </a:tc>
                <a:extLst>
                  <a:ext uri="{0D108BD9-81ED-4DB2-BD59-A6C34878D82A}">
                    <a16:rowId xmlns:a16="http://schemas.microsoft.com/office/drawing/2014/main" val="10003"/>
                  </a:ext>
                </a:extLst>
              </a:tr>
              <a:tr h="843725">
                <a:tc>
                  <a:txBody>
                    <a:bodyPr/>
                    <a:lstStyle/>
                    <a:p>
                      <a:pPr marL="0" marR="0" lvl="0" indent="0" algn="ctr" rtl="0">
                        <a:lnSpc>
                          <a:spcPct val="100000"/>
                        </a:lnSpc>
                        <a:spcBef>
                          <a:spcPts val="0"/>
                        </a:spcBef>
                        <a:spcAft>
                          <a:spcPts val="0"/>
                        </a:spcAft>
                        <a:buClr>
                          <a:srgbClr val="000000"/>
                        </a:buClr>
                        <a:buSzPts val="1700"/>
                        <a:buFont typeface="Arial"/>
                        <a:buNone/>
                      </a:pPr>
                      <a:r>
                        <a:rPr lang="en-US" sz="1700" u="none" strike="noStrike" cap="none" dirty="0"/>
                        <a:t>Harness the power of digital communications , thereby reducing carbon footprint.</a:t>
                      </a:r>
                      <a:endParaRPr sz="1700" u="none" strike="noStrike" cap="none" dirty="0"/>
                    </a:p>
                  </a:txBody>
                  <a:tcPr marL="91425" marR="91425" marT="91425" marB="91425">
                    <a:lnL w="38100" cap="flat" cmpd="sng">
                      <a:solidFill>
                        <a:srgbClr val="C00000"/>
                      </a:solidFill>
                      <a:prstDash val="solid"/>
                      <a:round/>
                      <a:headEnd type="none" w="sm" len="sm"/>
                      <a:tailEnd type="none" w="sm" len="sm"/>
                    </a:lnL>
                    <a:lnR w="38100" cap="flat" cmpd="sng">
                      <a:solidFill>
                        <a:srgbClr val="C00000"/>
                      </a:solidFill>
                      <a:prstDash val="solid"/>
                      <a:round/>
                      <a:headEnd type="none" w="sm" len="sm"/>
                      <a:tailEnd type="none" w="sm" len="sm"/>
                    </a:lnR>
                    <a:lnT w="38100" cap="flat" cmpd="sng">
                      <a:solidFill>
                        <a:srgbClr val="C00000"/>
                      </a:solidFill>
                      <a:prstDash val="solid"/>
                      <a:round/>
                      <a:headEnd type="none" w="sm" len="sm"/>
                      <a:tailEnd type="none" w="sm" len="sm"/>
                    </a:lnT>
                    <a:lnB w="38100" cap="flat" cmpd="sng">
                      <a:solidFill>
                        <a:srgbClr val="C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700"/>
                        <a:buFont typeface="Arial"/>
                        <a:buNone/>
                      </a:pPr>
                      <a:r>
                        <a:rPr lang="en-US" sz="1700" u="none" strike="noStrike" cap="none" dirty="0"/>
                        <a:t>Take the opportunity to engage in dialogue and build relationships with partner community</a:t>
                      </a:r>
                      <a:endParaRPr sz="1700" u="none" strike="noStrike" cap="none" dirty="0"/>
                    </a:p>
                  </a:txBody>
                  <a:tcPr marL="91425" marR="91425" marT="91425" marB="91425">
                    <a:lnL w="38100" cap="flat" cmpd="sng">
                      <a:solidFill>
                        <a:srgbClr val="C00000"/>
                      </a:solidFill>
                      <a:prstDash val="solid"/>
                      <a:round/>
                      <a:headEnd type="none" w="sm" len="sm"/>
                      <a:tailEnd type="none" w="sm" len="sm"/>
                    </a:lnL>
                    <a:lnR w="38100" cap="flat" cmpd="sng">
                      <a:solidFill>
                        <a:srgbClr val="C00000"/>
                      </a:solidFill>
                      <a:prstDash val="solid"/>
                      <a:round/>
                      <a:headEnd type="none" w="sm" len="sm"/>
                      <a:tailEnd type="none" w="sm" len="sm"/>
                    </a:lnR>
                    <a:lnT w="38100" cap="flat" cmpd="sng">
                      <a:solidFill>
                        <a:srgbClr val="C00000"/>
                      </a:solidFill>
                      <a:prstDash val="solid"/>
                      <a:round/>
                      <a:headEnd type="none" w="sm" len="sm"/>
                      <a:tailEnd type="none" w="sm" len="sm"/>
                    </a:lnT>
                    <a:lnB w="38100" cap="flat" cmpd="sng">
                      <a:solidFill>
                        <a:srgbClr val="C00000"/>
                      </a:solidFill>
                      <a:prstDash val="solid"/>
                      <a:round/>
                      <a:headEnd type="none" w="sm" len="sm"/>
                      <a:tailEnd type="none" w="sm" len="sm"/>
                    </a:lnB>
                  </a:tcPr>
                </a:tc>
                <a:extLst>
                  <a:ext uri="{0D108BD9-81ED-4DB2-BD59-A6C34878D82A}">
                    <a16:rowId xmlns:a16="http://schemas.microsoft.com/office/drawing/2014/main" val="10004"/>
                  </a:ext>
                </a:extLst>
              </a:tr>
              <a:tr h="843725">
                <a:tc>
                  <a:txBody>
                    <a:bodyPr/>
                    <a:lstStyle/>
                    <a:p>
                      <a:pPr marL="0" marR="0" lvl="0" indent="0" algn="ctr" rtl="0">
                        <a:lnSpc>
                          <a:spcPct val="100000"/>
                        </a:lnSpc>
                        <a:spcBef>
                          <a:spcPts val="0"/>
                        </a:spcBef>
                        <a:spcAft>
                          <a:spcPts val="0"/>
                        </a:spcAft>
                        <a:buClr>
                          <a:srgbClr val="000000"/>
                        </a:buClr>
                        <a:buSzPts val="1700"/>
                        <a:buFont typeface="Arial"/>
                        <a:buNone/>
                      </a:pPr>
                      <a:endParaRPr sz="1700" u="none" strike="noStrike" cap="none" dirty="0"/>
                    </a:p>
                  </a:txBody>
                  <a:tcPr marL="91425" marR="91425" marT="91425" marB="91425">
                    <a:lnL w="38100" cap="flat" cmpd="sng">
                      <a:solidFill>
                        <a:srgbClr val="C00000"/>
                      </a:solidFill>
                      <a:prstDash val="solid"/>
                      <a:round/>
                      <a:headEnd type="none" w="sm" len="sm"/>
                      <a:tailEnd type="none" w="sm" len="sm"/>
                    </a:lnL>
                    <a:lnR w="38100" cap="flat" cmpd="sng">
                      <a:solidFill>
                        <a:srgbClr val="C00000"/>
                      </a:solidFill>
                      <a:prstDash val="solid"/>
                      <a:round/>
                      <a:headEnd type="none" w="sm" len="sm"/>
                      <a:tailEnd type="none" w="sm" len="sm"/>
                    </a:lnR>
                    <a:lnT w="38100" cap="flat" cmpd="sng">
                      <a:solidFill>
                        <a:srgbClr val="C00000"/>
                      </a:solidFill>
                      <a:prstDash val="solid"/>
                      <a:round/>
                      <a:headEnd type="none" w="sm" len="sm"/>
                      <a:tailEnd type="none" w="sm" len="sm"/>
                    </a:lnT>
                    <a:lnB w="38100" cap="flat" cmpd="sng">
                      <a:solidFill>
                        <a:srgbClr val="C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700"/>
                        <a:buFont typeface="Arial"/>
                        <a:buNone/>
                      </a:pPr>
                      <a:r>
                        <a:rPr lang="en-US" sz="1700" u="none" strike="noStrike" cap="none" dirty="0"/>
                        <a:t>When visiting the partner school CfM </a:t>
                      </a:r>
                      <a:r>
                        <a:rPr lang="en-US" sz="1700" dirty="0"/>
                        <a:t>will</a:t>
                      </a:r>
                      <a:r>
                        <a:rPr lang="en-US" sz="1700" u="none" strike="noStrike" cap="none" dirty="0"/>
                        <a:t> provide a</a:t>
                      </a:r>
                      <a:r>
                        <a:rPr lang="en-US" sz="1700" dirty="0"/>
                        <a:t> W</a:t>
                      </a:r>
                      <a:r>
                        <a:rPr lang="en-US" sz="1700" u="none" strike="noStrike" cap="none" dirty="0"/>
                        <a:t>orkplan </a:t>
                      </a:r>
                      <a:r>
                        <a:rPr lang="en-US" sz="1700" dirty="0"/>
                        <a:t>of activities to be carried out by the visiting school group </a:t>
                      </a:r>
                      <a:r>
                        <a:rPr lang="en-US" sz="1700" u="none" strike="noStrike" cap="none" dirty="0"/>
                        <a:t>in line with the CfM 9 Pillars model.</a:t>
                      </a:r>
                      <a:endParaRPr sz="1700" u="none" strike="noStrike" cap="none" dirty="0"/>
                    </a:p>
                  </a:txBody>
                  <a:tcPr marL="91425" marR="91425" marT="91425" marB="91425">
                    <a:lnL w="38100" cap="flat" cmpd="sng">
                      <a:solidFill>
                        <a:srgbClr val="C00000"/>
                      </a:solidFill>
                      <a:prstDash val="solid"/>
                      <a:round/>
                      <a:headEnd type="none" w="sm" len="sm"/>
                      <a:tailEnd type="none" w="sm" len="sm"/>
                    </a:lnL>
                    <a:lnR w="38100" cap="flat" cmpd="sng">
                      <a:solidFill>
                        <a:srgbClr val="C00000"/>
                      </a:solidFill>
                      <a:prstDash val="solid"/>
                      <a:round/>
                      <a:headEnd type="none" w="sm" len="sm"/>
                      <a:tailEnd type="none" w="sm" len="sm"/>
                    </a:lnR>
                    <a:lnT w="38100" cap="flat" cmpd="sng">
                      <a:solidFill>
                        <a:srgbClr val="C00000"/>
                      </a:solidFill>
                      <a:prstDash val="solid"/>
                      <a:round/>
                      <a:headEnd type="none" w="sm" len="sm"/>
                      <a:tailEnd type="none" w="sm" len="sm"/>
                    </a:lnT>
                    <a:lnB w="38100" cap="flat" cmpd="sng">
                      <a:solidFill>
                        <a:srgbClr val="C00000"/>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pic>
        <p:nvPicPr>
          <p:cNvPr id="243" name="Google Shape;243;g3351590447b_0_15"/>
          <p:cNvPicPr preferRelativeResize="0"/>
          <p:nvPr/>
        </p:nvPicPr>
        <p:blipFill rotWithShape="1">
          <a:blip r:embed="rId3">
            <a:alphaModFix/>
          </a:blip>
          <a:srcRect t="29023" b="30029"/>
          <a:stretch/>
        </p:blipFill>
        <p:spPr>
          <a:xfrm>
            <a:off x="9782174" y="5972177"/>
            <a:ext cx="2010640" cy="614362"/>
          </a:xfrm>
          <a:prstGeom prst="rect">
            <a:avLst/>
          </a:prstGeom>
          <a:noFill/>
          <a:ln>
            <a:noFill/>
          </a:ln>
        </p:spPr>
      </p:pic>
      <p:sp>
        <p:nvSpPr>
          <p:cNvPr id="244" name="Google Shape;244;g3351590447b_0_15"/>
          <p:cNvSpPr txBox="1">
            <a:spLocks noGrp="1"/>
          </p:cNvSpPr>
          <p:nvPr>
            <p:ph type="ctrTitle"/>
          </p:nvPr>
        </p:nvSpPr>
        <p:spPr>
          <a:xfrm>
            <a:off x="132759" y="-131283"/>
            <a:ext cx="10207500" cy="9669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FF0000"/>
              </a:buClr>
              <a:buSzPts val="6000"/>
              <a:buFont typeface="Calibri"/>
              <a:buNone/>
            </a:pPr>
            <a:r>
              <a:rPr lang="en-US" b="1" dirty="0">
                <a:solidFill>
                  <a:srgbClr val="FF0000"/>
                </a:solidFill>
              </a:rPr>
              <a:t>CfM Schools</a:t>
            </a:r>
            <a:endParaRPr dirty="0"/>
          </a:p>
        </p:txBody>
      </p:sp>
      <p:pic>
        <p:nvPicPr>
          <p:cNvPr id="2" name="Picture 1">
            <a:extLst>
              <a:ext uri="{FF2B5EF4-FFF2-40B4-BE49-F238E27FC236}">
                <a16:creationId xmlns:a16="http://schemas.microsoft.com/office/drawing/2014/main" id="{B1DB6869-03B7-ADBA-EA12-FE017779D28F}"/>
              </a:ext>
            </a:extLst>
          </p:cNvPr>
          <p:cNvPicPr>
            <a:picLocks noChangeAspect="1"/>
          </p:cNvPicPr>
          <p:nvPr/>
        </p:nvPicPr>
        <p:blipFill>
          <a:blip r:embed="rId4"/>
          <a:stretch>
            <a:fillRect/>
          </a:stretch>
        </p:blipFill>
        <p:spPr>
          <a:xfrm>
            <a:off x="414337" y="1014412"/>
            <a:ext cx="11363325" cy="48291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p:nvPr/>
        </p:nvSpPr>
        <p:spPr>
          <a:xfrm>
            <a:off x="83875" y="1189675"/>
            <a:ext cx="11902200" cy="2734800"/>
          </a:xfrm>
          <a:prstGeom prst="rect">
            <a:avLst/>
          </a:prstGeom>
          <a:noFill/>
          <a:ln w="38100" cap="flat" cmpd="sng">
            <a:solidFill>
              <a:srgbClr val="FF0000"/>
            </a:solidFill>
            <a:prstDash val="dot"/>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98" name="Google Shape;98;p2"/>
          <p:cNvSpPr txBox="1">
            <a:spLocks noGrp="1"/>
          </p:cNvSpPr>
          <p:nvPr>
            <p:ph type="ctrTitle"/>
          </p:nvPr>
        </p:nvSpPr>
        <p:spPr>
          <a:xfrm>
            <a:off x="260525" y="132425"/>
            <a:ext cx="11725500" cy="9669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FF0000"/>
              </a:buClr>
              <a:buSzPts val="6000"/>
              <a:buFont typeface="Calibri"/>
              <a:buNone/>
            </a:pPr>
            <a:r>
              <a:rPr lang="en-US" b="1" dirty="0">
                <a:solidFill>
                  <a:srgbClr val="FF0000"/>
                </a:solidFill>
                <a:latin typeface="Calibri"/>
                <a:ea typeface="Calibri"/>
                <a:cs typeface="Calibri"/>
                <a:sym typeface="Calibri"/>
              </a:rPr>
              <a:t>Strate</a:t>
            </a:r>
            <a:r>
              <a:rPr lang="en-US" b="1" dirty="0">
                <a:solidFill>
                  <a:srgbClr val="FF0000"/>
                </a:solidFill>
              </a:rPr>
              <a:t>gic Plan</a:t>
            </a:r>
            <a:r>
              <a:rPr lang="en-US" b="1" dirty="0">
                <a:solidFill>
                  <a:srgbClr val="FF0000"/>
                </a:solidFill>
                <a:latin typeface="Calibri"/>
                <a:ea typeface="Calibri"/>
                <a:cs typeface="Calibri"/>
                <a:sym typeface="Calibri"/>
              </a:rPr>
              <a:t> 202</a:t>
            </a:r>
            <a:r>
              <a:rPr lang="en-US" b="1" dirty="0">
                <a:solidFill>
                  <a:srgbClr val="FF0000"/>
                </a:solidFill>
              </a:rPr>
              <a:t>4</a:t>
            </a:r>
            <a:r>
              <a:rPr lang="en-US" b="1" dirty="0">
                <a:solidFill>
                  <a:srgbClr val="FF0000"/>
                </a:solidFill>
                <a:latin typeface="Calibri"/>
                <a:ea typeface="Calibri"/>
                <a:cs typeface="Calibri"/>
                <a:sym typeface="Calibri"/>
              </a:rPr>
              <a:t>-202</a:t>
            </a:r>
            <a:r>
              <a:rPr lang="en-US" b="1" dirty="0">
                <a:solidFill>
                  <a:srgbClr val="FF0000"/>
                </a:solidFill>
              </a:rPr>
              <a:t>6</a:t>
            </a:r>
            <a:endParaRPr b="1" dirty="0">
              <a:solidFill>
                <a:srgbClr val="FF0000"/>
              </a:solidFill>
              <a:latin typeface="Calibri"/>
              <a:ea typeface="Calibri"/>
              <a:cs typeface="Calibri"/>
              <a:sym typeface="Calibri"/>
            </a:endParaRPr>
          </a:p>
        </p:txBody>
      </p:sp>
      <p:sp>
        <p:nvSpPr>
          <p:cNvPr id="99" name="Google Shape;99;p2"/>
          <p:cNvSpPr/>
          <p:nvPr/>
        </p:nvSpPr>
        <p:spPr>
          <a:xfrm>
            <a:off x="172225" y="1470325"/>
            <a:ext cx="11725500" cy="879600"/>
          </a:xfrm>
          <a:prstGeom prst="roundRect">
            <a:avLst>
              <a:gd name="adj" fmla="val 16667"/>
            </a:avLst>
          </a:prstGeom>
          <a:solidFill>
            <a:srgbClr val="E1EFD8"/>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300"/>
              <a:buFont typeface="Arial"/>
              <a:buNone/>
            </a:pPr>
            <a:r>
              <a:rPr lang="en-US" sz="2300" b="1" i="0" u="none" strike="noStrike" cap="none" dirty="0">
                <a:solidFill>
                  <a:srgbClr val="FF0000"/>
                </a:solidFill>
                <a:latin typeface="Calibri"/>
                <a:ea typeface="Calibri"/>
                <a:cs typeface="Calibri"/>
                <a:sym typeface="Calibri"/>
              </a:rPr>
              <a:t>OUR VISION</a:t>
            </a:r>
            <a:r>
              <a:rPr lang="en-US" sz="2300" b="0" i="0" u="none" strike="noStrike" cap="none" dirty="0">
                <a:solidFill>
                  <a:schemeClr val="dk1"/>
                </a:solidFill>
                <a:latin typeface="Calibri"/>
                <a:ea typeface="Calibri"/>
                <a:cs typeface="Calibri"/>
                <a:sym typeface="Calibri"/>
              </a:rPr>
              <a:t> is that every child in Malawi has access to a quality education in a safe and secure environment.</a:t>
            </a:r>
            <a:endParaRPr sz="1900" b="0" i="0" u="none" strike="noStrike" cap="none" dirty="0">
              <a:solidFill>
                <a:srgbClr val="000000"/>
              </a:solidFill>
              <a:latin typeface="Arial"/>
              <a:ea typeface="Arial"/>
              <a:cs typeface="Arial"/>
              <a:sym typeface="Arial"/>
            </a:endParaRPr>
          </a:p>
        </p:txBody>
      </p:sp>
      <p:sp>
        <p:nvSpPr>
          <p:cNvPr id="100" name="Google Shape;100;p2"/>
          <p:cNvSpPr/>
          <p:nvPr/>
        </p:nvSpPr>
        <p:spPr>
          <a:xfrm>
            <a:off x="181275" y="2540500"/>
            <a:ext cx="11660400" cy="1176000"/>
          </a:xfrm>
          <a:prstGeom prst="roundRect">
            <a:avLst>
              <a:gd name="adj" fmla="val 16667"/>
            </a:avLst>
          </a:prstGeom>
          <a:solidFill>
            <a:srgbClr val="E1EFD8"/>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300"/>
              <a:buFont typeface="Arial"/>
              <a:buNone/>
            </a:pPr>
            <a:r>
              <a:rPr lang="en-US" sz="2300" b="1" i="0" u="none" strike="noStrike" cap="none" dirty="0">
                <a:solidFill>
                  <a:srgbClr val="FF0000"/>
                </a:solidFill>
                <a:latin typeface="Calibri"/>
                <a:ea typeface="Calibri"/>
                <a:cs typeface="Calibri"/>
                <a:sym typeface="Calibri"/>
              </a:rPr>
              <a:t>OUR MISSION</a:t>
            </a:r>
            <a:r>
              <a:rPr lang="en-US" sz="2300" b="0" i="0" u="none" strike="noStrike" cap="none" dirty="0">
                <a:solidFill>
                  <a:schemeClr val="dk1"/>
                </a:solidFill>
                <a:latin typeface="Calibri"/>
                <a:ea typeface="Calibri"/>
                <a:cs typeface="Calibri"/>
                <a:sym typeface="Calibri"/>
              </a:rPr>
              <a:t>: To provide a sustainable route out of poverty for the children of Malawi, through the creation of a suitable learning environment conducive to improved attendance and academic performance.</a:t>
            </a:r>
            <a:endParaRPr sz="1900" b="0" i="0" u="none" strike="noStrike" cap="none" dirty="0">
              <a:solidFill>
                <a:srgbClr val="000000"/>
              </a:solidFill>
              <a:latin typeface="Arial"/>
              <a:ea typeface="Arial"/>
              <a:cs typeface="Arial"/>
              <a:sym typeface="Arial"/>
            </a:endParaRPr>
          </a:p>
        </p:txBody>
      </p:sp>
      <p:sp>
        <p:nvSpPr>
          <p:cNvPr id="101" name="Google Shape;101;p2"/>
          <p:cNvSpPr/>
          <p:nvPr/>
        </p:nvSpPr>
        <p:spPr>
          <a:xfrm>
            <a:off x="172225" y="4278750"/>
            <a:ext cx="11725500" cy="879600"/>
          </a:xfrm>
          <a:prstGeom prst="roundRect">
            <a:avLst>
              <a:gd name="adj" fmla="val 16667"/>
            </a:avLst>
          </a:prstGeom>
          <a:solidFill>
            <a:srgbClr val="00B05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700"/>
              <a:buFont typeface="Arial"/>
              <a:buNone/>
            </a:pPr>
            <a:r>
              <a:rPr lang="en-US" sz="2700" b="0" i="0" u="none" strike="noStrike" cap="none" dirty="0">
                <a:solidFill>
                  <a:schemeClr val="lt1"/>
                </a:solidFill>
                <a:latin typeface="Calibri"/>
                <a:ea typeface="Calibri"/>
                <a:cs typeface="Calibri"/>
                <a:sym typeface="Calibri"/>
              </a:rPr>
              <a:t>Classrooms for Malawi </a:t>
            </a:r>
            <a:r>
              <a:rPr lang="en-US" sz="2700" dirty="0">
                <a:solidFill>
                  <a:schemeClr val="lt1"/>
                </a:solidFill>
                <a:latin typeface="Calibri"/>
                <a:ea typeface="Calibri"/>
                <a:cs typeface="Calibri"/>
                <a:sym typeface="Calibri"/>
              </a:rPr>
              <a:t>9 Pillars</a:t>
            </a:r>
            <a:endParaRPr sz="2300" b="0" i="0" u="none" strike="noStrike" cap="none" dirty="0">
              <a:solidFill>
                <a:srgbClr val="000000"/>
              </a:solidFill>
              <a:latin typeface="Arial"/>
              <a:ea typeface="Arial"/>
              <a:cs typeface="Arial"/>
              <a:sym typeface="Arial"/>
            </a:endParaRPr>
          </a:p>
        </p:txBody>
      </p:sp>
      <p:sp>
        <p:nvSpPr>
          <p:cNvPr id="102" name="Google Shape;102;p2"/>
          <p:cNvSpPr/>
          <p:nvPr/>
        </p:nvSpPr>
        <p:spPr>
          <a:xfrm>
            <a:off x="181275" y="5435700"/>
            <a:ext cx="1167300" cy="966900"/>
          </a:xfrm>
          <a:prstGeom prst="rect">
            <a:avLst/>
          </a:prstGeom>
          <a:solidFill>
            <a:schemeClr val="lt1"/>
          </a:solidFill>
          <a:ln w="28575"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500"/>
              <a:buFont typeface="Arial"/>
              <a:buNone/>
            </a:pPr>
            <a:r>
              <a:rPr lang="en-US" sz="1500" b="0" i="0" u="none" strike="noStrike" cap="none" dirty="0">
                <a:solidFill>
                  <a:schemeClr val="dk1"/>
                </a:solidFill>
                <a:latin typeface="Calibri"/>
                <a:ea typeface="Calibri"/>
                <a:cs typeface="Calibri"/>
                <a:sym typeface="Calibri"/>
              </a:rPr>
              <a:t>Safe, Accessible, and Quality Classrooms</a:t>
            </a:r>
            <a:endParaRPr sz="1500" b="0" i="0" u="none" strike="noStrike" cap="none" dirty="0">
              <a:solidFill>
                <a:srgbClr val="000000"/>
              </a:solidFill>
              <a:latin typeface="Arial"/>
              <a:ea typeface="Arial"/>
              <a:cs typeface="Arial"/>
              <a:sym typeface="Arial"/>
            </a:endParaRPr>
          </a:p>
        </p:txBody>
      </p:sp>
      <p:sp>
        <p:nvSpPr>
          <p:cNvPr id="103" name="Google Shape;103;p2"/>
          <p:cNvSpPr/>
          <p:nvPr/>
        </p:nvSpPr>
        <p:spPr>
          <a:xfrm>
            <a:off x="1477175" y="5422863"/>
            <a:ext cx="1167300" cy="966900"/>
          </a:xfrm>
          <a:prstGeom prst="rect">
            <a:avLst/>
          </a:prstGeom>
          <a:solidFill>
            <a:schemeClr val="lt1"/>
          </a:solidFill>
          <a:ln w="28575"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500"/>
              <a:buFont typeface="Arial"/>
              <a:buNone/>
            </a:pPr>
            <a:r>
              <a:rPr lang="en-US" sz="1500" b="0" i="0" u="none" strike="noStrike" cap="none" dirty="0">
                <a:solidFill>
                  <a:schemeClr val="dk1"/>
                </a:solidFill>
                <a:latin typeface="Calibri"/>
                <a:ea typeface="Calibri"/>
                <a:cs typeface="Calibri"/>
                <a:sym typeface="Calibri"/>
              </a:rPr>
              <a:t>Water and Hygiene Facilities</a:t>
            </a:r>
            <a:endParaRPr sz="1500" b="0" i="0" u="none" strike="noStrike" cap="none" dirty="0">
              <a:solidFill>
                <a:srgbClr val="000000"/>
              </a:solidFill>
              <a:latin typeface="Arial"/>
              <a:ea typeface="Arial"/>
              <a:cs typeface="Arial"/>
              <a:sym typeface="Arial"/>
            </a:endParaRPr>
          </a:p>
        </p:txBody>
      </p:sp>
      <p:sp>
        <p:nvSpPr>
          <p:cNvPr id="104" name="Google Shape;104;p2"/>
          <p:cNvSpPr/>
          <p:nvPr/>
        </p:nvSpPr>
        <p:spPr>
          <a:xfrm>
            <a:off x="2773075" y="5435700"/>
            <a:ext cx="1167300" cy="966900"/>
          </a:xfrm>
          <a:prstGeom prst="rect">
            <a:avLst/>
          </a:prstGeom>
          <a:solidFill>
            <a:schemeClr val="lt1"/>
          </a:solidFill>
          <a:ln w="28575"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500"/>
              <a:buFont typeface="Arial"/>
              <a:buNone/>
            </a:pPr>
            <a:r>
              <a:rPr lang="en-US" sz="1500" b="0" i="0" u="none" strike="noStrike" cap="none" dirty="0">
                <a:solidFill>
                  <a:schemeClr val="dk1"/>
                </a:solidFill>
                <a:latin typeface="Calibri"/>
                <a:ea typeface="Calibri"/>
                <a:cs typeface="Calibri"/>
                <a:sym typeface="Calibri"/>
              </a:rPr>
              <a:t>Appropriate School Furniture</a:t>
            </a:r>
            <a:endParaRPr sz="1500" b="0" i="0" u="none" strike="noStrike" cap="none" dirty="0">
              <a:solidFill>
                <a:srgbClr val="000000"/>
              </a:solidFill>
              <a:latin typeface="Arial"/>
              <a:ea typeface="Arial"/>
              <a:cs typeface="Arial"/>
              <a:sym typeface="Arial"/>
            </a:endParaRPr>
          </a:p>
        </p:txBody>
      </p:sp>
      <p:sp>
        <p:nvSpPr>
          <p:cNvPr id="105" name="Google Shape;105;p2"/>
          <p:cNvSpPr/>
          <p:nvPr/>
        </p:nvSpPr>
        <p:spPr>
          <a:xfrm>
            <a:off x="4094800" y="5422875"/>
            <a:ext cx="1167300" cy="966900"/>
          </a:xfrm>
          <a:prstGeom prst="rect">
            <a:avLst/>
          </a:prstGeom>
          <a:solidFill>
            <a:schemeClr val="lt1"/>
          </a:solidFill>
          <a:ln w="28575"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500"/>
              <a:buFont typeface="Arial"/>
              <a:buNone/>
            </a:pPr>
            <a:r>
              <a:rPr lang="en-US" sz="1500" b="0" i="0" u="none" strike="noStrike" cap="none" dirty="0">
                <a:solidFill>
                  <a:schemeClr val="dk1"/>
                </a:solidFill>
                <a:latin typeface="Calibri"/>
                <a:ea typeface="Calibri"/>
                <a:cs typeface="Calibri"/>
                <a:sym typeface="Calibri"/>
              </a:rPr>
              <a:t>Appropriate, Quality Learning Materials</a:t>
            </a:r>
            <a:endParaRPr sz="1500" b="0" i="0" u="none" strike="noStrike" cap="none" dirty="0">
              <a:solidFill>
                <a:srgbClr val="000000"/>
              </a:solidFill>
              <a:latin typeface="Arial"/>
              <a:ea typeface="Arial"/>
              <a:cs typeface="Arial"/>
              <a:sym typeface="Arial"/>
            </a:endParaRPr>
          </a:p>
        </p:txBody>
      </p:sp>
      <p:sp>
        <p:nvSpPr>
          <p:cNvPr id="106" name="Google Shape;106;p2"/>
          <p:cNvSpPr/>
          <p:nvPr/>
        </p:nvSpPr>
        <p:spPr>
          <a:xfrm>
            <a:off x="5395200" y="5422875"/>
            <a:ext cx="1167300" cy="966900"/>
          </a:xfrm>
          <a:prstGeom prst="rect">
            <a:avLst/>
          </a:prstGeom>
          <a:solidFill>
            <a:schemeClr val="lt1"/>
          </a:solidFill>
          <a:ln w="28575"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500"/>
              <a:buFont typeface="Arial"/>
              <a:buNone/>
            </a:pPr>
            <a:r>
              <a:rPr lang="en-US" sz="1500" b="0" i="0" u="none" strike="noStrike" cap="none" dirty="0">
                <a:solidFill>
                  <a:schemeClr val="dk1"/>
                </a:solidFill>
                <a:latin typeface="Calibri"/>
                <a:ea typeface="Calibri"/>
                <a:cs typeface="Calibri"/>
                <a:sym typeface="Calibri"/>
              </a:rPr>
              <a:t>Offsetting Carbon Emissions</a:t>
            </a:r>
            <a:endParaRPr sz="1500" b="0" i="0" u="none" strike="noStrike" cap="none" dirty="0">
              <a:solidFill>
                <a:srgbClr val="000000"/>
              </a:solidFill>
              <a:latin typeface="Arial"/>
              <a:ea typeface="Arial"/>
              <a:cs typeface="Arial"/>
              <a:sym typeface="Arial"/>
            </a:endParaRPr>
          </a:p>
        </p:txBody>
      </p:sp>
      <p:sp>
        <p:nvSpPr>
          <p:cNvPr id="107" name="Google Shape;107;p2"/>
          <p:cNvSpPr/>
          <p:nvPr/>
        </p:nvSpPr>
        <p:spPr>
          <a:xfrm>
            <a:off x="6738250" y="5422875"/>
            <a:ext cx="1167300" cy="966900"/>
          </a:xfrm>
          <a:prstGeom prst="rect">
            <a:avLst/>
          </a:prstGeom>
          <a:solidFill>
            <a:schemeClr val="lt1"/>
          </a:solidFill>
          <a:ln w="28575"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500"/>
              <a:buFont typeface="Arial"/>
              <a:buNone/>
            </a:pPr>
            <a:r>
              <a:rPr lang="en-US" sz="1500" b="0" i="0" u="none" strike="noStrike" cap="none" dirty="0">
                <a:solidFill>
                  <a:schemeClr val="dk1"/>
                </a:solidFill>
                <a:latin typeface="Calibri"/>
                <a:ea typeface="Calibri"/>
                <a:cs typeface="Calibri"/>
                <a:sym typeface="Calibri"/>
              </a:rPr>
              <a:t>School Gardens</a:t>
            </a:r>
            <a:endParaRPr sz="1500" b="0" i="0" u="none" strike="noStrike" cap="none" dirty="0">
              <a:solidFill>
                <a:srgbClr val="000000"/>
              </a:solidFill>
              <a:latin typeface="Arial"/>
              <a:ea typeface="Arial"/>
              <a:cs typeface="Arial"/>
              <a:sym typeface="Arial"/>
            </a:endParaRPr>
          </a:p>
        </p:txBody>
      </p:sp>
      <p:sp>
        <p:nvSpPr>
          <p:cNvPr id="108" name="Google Shape;108;p2"/>
          <p:cNvSpPr/>
          <p:nvPr/>
        </p:nvSpPr>
        <p:spPr>
          <a:xfrm>
            <a:off x="8068975" y="5435700"/>
            <a:ext cx="1167300" cy="966900"/>
          </a:xfrm>
          <a:prstGeom prst="rect">
            <a:avLst/>
          </a:prstGeom>
          <a:solidFill>
            <a:schemeClr val="lt1"/>
          </a:solidFill>
          <a:ln w="28575"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500"/>
              <a:buFont typeface="Arial"/>
              <a:buNone/>
            </a:pPr>
            <a:r>
              <a:rPr lang="en-US" sz="1500" b="0" i="0" u="none" strike="noStrike" cap="none" dirty="0">
                <a:solidFill>
                  <a:schemeClr val="dk1"/>
                </a:solidFill>
                <a:latin typeface="Calibri"/>
                <a:ea typeface="Calibri"/>
                <a:cs typeface="Calibri"/>
                <a:sym typeface="Calibri"/>
              </a:rPr>
              <a:t>School Feeding Programmes</a:t>
            </a:r>
            <a:endParaRPr sz="1500" b="0" i="0" u="none" strike="noStrike" cap="none" dirty="0">
              <a:solidFill>
                <a:srgbClr val="000000"/>
              </a:solidFill>
              <a:latin typeface="Arial"/>
              <a:ea typeface="Arial"/>
              <a:cs typeface="Arial"/>
              <a:sym typeface="Arial"/>
            </a:endParaRPr>
          </a:p>
        </p:txBody>
      </p:sp>
      <p:sp>
        <p:nvSpPr>
          <p:cNvPr id="109" name="Google Shape;109;p2"/>
          <p:cNvSpPr/>
          <p:nvPr/>
        </p:nvSpPr>
        <p:spPr>
          <a:xfrm>
            <a:off x="10730425" y="5422875"/>
            <a:ext cx="1167300" cy="966900"/>
          </a:xfrm>
          <a:prstGeom prst="rect">
            <a:avLst/>
          </a:prstGeom>
          <a:solidFill>
            <a:schemeClr val="lt1"/>
          </a:solidFill>
          <a:ln w="28575"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500"/>
              <a:buFont typeface="Arial"/>
              <a:buNone/>
            </a:pPr>
            <a:r>
              <a:rPr lang="en-US" sz="1500" b="0" i="0" u="none" strike="noStrike" cap="none" dirty="0">
                <a:solidFill>
                  <a:schemeClr val="dk1"/>
                </a:solidFill>
                <a:latin typeface="Calibri"/>
                <a:ea typeface="Calibri"/>
                <a:cs typeface="Calibri"/>
                <a:sym typeface="Calibri"/>
              </a:rPr>
              <a:t>School Partnerships</a:t>
            </a:r>
            <a:endParaRPr sz="1500" b="0" i="0" u="none" strike="noStrike" cap="none" dirty="0">
              <a:solidFill>
                <a:srgbClr val="000000"/>
              </a:solidFill>
              <a:latin typeface="Arial"/>
              <a:ea typeface="Arial"/>
              <a:cs typeface="Arial"/>
              <a:sym typeface="Arial"/>
            </a:endParaRPr>
          </a:p>
        </p:txBody>
      </p:sp>
      <p:sp>
        <p:nvSpPr>
          <p:cNvPr id="110" name="Google Shape;110;p2"/>
          <p:cNvSpPr/>
          <p:nvPr/>
        </p:nvSpPr>
        <p:spPr>
          <a:xfrm>
            <a:off x="9399700" y="5422875"/>
            <a:ext cx="1167300" cy="966900"/>
          </a:xfrm>
          <a:prstGeom prst="rect">
            <a:avLst/>
          </a:prstGeom>
          <a:solidFill>
            <a:schemeClr val="lt1"/>
          </a:solidFill>
          <a:ln w="28575"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500"/>
              <a:buFont typeface="Arial"/>
              <a:buNone/>
            </a:pPr>
            <a:r>
              <a:rPr lang="en-US" sz="1500" b="0" i="0" u="none" strike="noStrike" cap="none" dirty="0">
                <a:solidFill>
                  <a:schemeClr val="dk1"/>
                </a:solidFill>
                <a:latin typeface="Calibri"/>
                <a:ea typeface="Calibri"/>
                <a:cs typeface="Calibri"/>
                <a:sym typeface="Calibri"/>
              </a:rPr>
              <a:t>Community Supported Education</a:t>
            </a:r>
            <a:endParaRPr sz="1500" b="0" i="0" u="none" strike="noStrike" cap="none" dirty="0">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g30872e026d9_0_0"/>
          <p:cNvSpPr txBox="1">
            <a:spLocks noGrp="1"/>
          </p:cNvSpPr>
          <p:nvPr>
            <p:ph type="body" idx="1"/>
          </p:nvPr>
        </p:nvSpPr>
        <p:spPr>
          <a:xfrm>
            <a:off x="890550" y="1197775"/>
            <a:ext cx="10410900" cy="51960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1000"/>
              </a:spcBef>
              <a:spcAft>
                <a:spcPts val="0"/>
              </a:spcAft>
              <a:buSzPts val="1800"/>
              <a:buNone/>
            </a:pPr>
            <a:r>
              <a:rPr lang="en-US" dirty="0">
                <a:solidFill>
                  <a:srgbClr val="990000"/>
                </a:solidFill>
              </a:rPr>
              <a:t>By 30/9/2026 we will have:</a:t>
            </a:r>
            <a:endParaRPr dirty="0">
              <a:solidFill>
                <a:srgbClr val="990000"/>
              </a:solidFill>
            </a:endParaRPr>
          </a:p>
          <a:p>
            <a:pPr marL="0" lvl="0" indent="0" algn="l" rtl="0">
              <a:lnSpc>
                <a:spcPct val="90000"/>
              </a:lnSpc>
              <a:spcBef>
                <a:spcPts val="1000"/>
              </a:spcBef>
              <a:spcAft>
                <a:spcPts val="0"/>
              </a:spcAft>
              <a:buSzPts val="1800"/>
              <a:buNone/>
            </a:pPr>
            <a:r>
              <a:rPr lang="en-US" sz="2500" dirty="0">
                <a:solidFill>
                  <a:srgbClr val="990000"/>
                </a:solidFill>
              </a:rPr>
              <a:t>1. Completed at least one new build block) (two classrooms) per year</a:t>
            </a:r>
            <a:endParaRPr sz="2500" dirty="0">
              <a:solidFill>
                <a:srgbClr val="990000"/>
              </a:solidFill>
            </a:endParaRPr>
          </a:p>
          <a:p>
            <a:pPr marL="0" lvl="0" indent="0" algn="l" rtl="0">
              <a:lnSpc>
                <a:spcPct val="90000"/>
              </a:lnSpc>
              <a:spcBef>
                <a:spcPts val="1000"/>
              </a:spcBef>
              <a:spcAft>
                <a:spcPts val="0"/>
              </a:spcAft>
              <a:buSzPts val="1800"/>
              <a:buNone/>
            </a:pPr>
            <a:r>
              <a:rPr lang="en-US" sz="2500" dirty="0">
                <a:solidFill>
                  <a:srgbClr val="990000"/>
                </a:solidFill>
              </a:rPr>
              <a:t>2. Fully funded the Malawi expenditure from the Management Fees we receive.</a:t>
            </a:r>
            <a:endParaRPr sz="2500" dirty="0">
              <a:solidFill>
                <a:srgbClr val="990000"/>
              </a:solidFill>
            </a:endParaRPr>
          </a:p>
          <a:p>
            <a:pPr marL="0" lvl="0" indent="0" algn="l" rtl="0">
              <a:lnSpc>
                <a:spcPct val="90000"/>
              </a:lnSpc>
              <a:spcBef>
                <a:spcPts val="1000"/>
              </a:spcBef>
              <a:spcAft>
                <a:spcPts val="0"/>
              </a:spcAft>
              <a:buSzPts val="1800"/>
              <a:buNone/>
            </a:pPr>
            <a:r>
              <a:rPr lang="en-US" sz="2500" dirty="0">
                <a:solidFill>
                  <a:srgbClr val="990000"/>
                </a:solidFill>
              </a:rPr>
              <a:t>3.  Increased the number of active partners for our Malawi schools by 25%</a:t>
            </a:r>
            <a:endParaRPr sz="2500" dirty="0">
              <a:solidFill>
                <a:srgbClr val="990000"/>
              </a:solidFill>
            </a:endParaRPr>
          </a:p>
          <a:p>
            <a:pPr marL="0" lvl="0" indent="0" algn="l" rtl="0">
              <a:lnSpc>
                <a:spcPct val="90000"/>
              </a:lnSpc>
              <a:spcBef>
                <a:spcPts val="1000"/>
              </a:spcBef>
              <a:spcAft>
                <a:spcPts val="0"/>
              </a:spcAft>
              <a:buSzPts val="1800"/>
              <a:buNone/>
            </a:pPr>
            <a:r>
              <a:rPr lang="en-US" sz="2500" dirty="0">
                <a:solidFill>
                  <a:srgbClr val="990000"/>
                </a:solidFill>
              </a:rPr>
              <a:t>4. Identified the wider linked schools network for the current 50 schools we support i.e. the feeder schools for each Secondary/the Primary school for each nursery and the Secondary school for each primary.</a:t>
            </a:r>
            <a:endParaRPr sz="2500" dirty="0">
              <a:solidFill>
                <a:srgbClr val="990000"/>
              </a:solidFill>
            </a:endParaRPr>
          </a:p>
          <a:p>
            <a:pPr marL="0" lvl="0" indent="0" algn="l" rtl="0">
              <a:lnSpc>
                <a:spcPct val="90000"/>
              </a:lnSpc>
              <a:spcBef>
                <a:spcPts val="1000"/>
              </a:spcBef>
              <a:spcAft>
                <a:spcPts val="0"/>
              </a:spcAft>
              <a:buSzPts val="1800"/>
              <a:buNone/>
            </a:pPr>
            <a:r>
              <a:rPr lang="en-US" sz="2500" dirty="0">
                <a:solidFill>
                  <a:srgbClr val="990000"/>
                </a:solidFill>
              </a:rPr>
              <a:t>5. Carried out the  planned Impact Evaluation reports for the selected schools per the Monitoring and Evaluation  timeline.</a:t>
            </a:r>
            <a:endParaRPr sz="2500" dirty="0">
              <a:solidFill>
                <a:srgbClr val="990000"/>
              </a:solidFill>
            </a:endParaRPr>
          </a:p>
          <a:p>
            <a:pPr marL="0" lvl="0" indent="0" algn="l" rtl="0">
              <a:lnSpc>
                <a:spcPct val="90000"/>
              </a:lnSpc>
              <a:spcBef>
                <a:spcPts val="1000"/>
              </a:spcBef>
              <a:spcAft>
                <a:spcPts val="0"/>
              </a:spcAft>
              <a:buSzPts val="1800"/>
              <a:buNone/>
            </a:pPr>
            <a:r>
              <a:rPr lang="en-US" sz="2500" dirty="0">
                <a:solidFill>
                  <a:srgbClr val="990000"/>
                </a:solidFill>
              </a:rPr>
              <a:t>6. We will have secured funding for a Charity Assistant post and have the post filled by mid-2025.</a:t>
            </a:r>
            <a:endParaRPr sz="2500" dirty="0">
              <a:solidFill>
                <a:srgbClr val="990000"/>
              </a:solidFill>
            </a:endParaRPr>
          </a:p>
        </p:txBody>
      </p:sp>
      <p:sp>
        <p:nvSpPr>
          <p:cNvPr id="117" name="Google Shape;117;g30872e026d9_0_0"/>
          <p:cNvSpPr txBox="1">
            <a:spLocks noGrp="1"/>
          </p:cNvSpPr>
          <p:nvPr>
            <p:ph type="ctrTitle" idx="4294967295"/>
          </p:nvPr>
        </p:nvSpPr>
        <p:spPr>
          <a:xfrm>
            <a:off x="890545" y="144200"/>
            <a:ext cx="5351400" cy="966900"/>
          </a:xfrm>
          <a:prstGeom prst="rect">
            <a:avLst/>
          </a:prstGeom>
          <a:noFill/>
          <a:ln w="19050" cap="flat" cmpd="sng">
            <a:solidFill>
              <a:schemeClr val="lt1"/>
            </a:solidFill>
            <a:prstDash val="solid"/>
            <a:round/>
            <a:headEnd type="none" w="sm" len="sm"/>
            <a:tailEnd type="none" w="sm" len="sm"/>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FF0000"/>
              </a:buClr>
              <a:buSzPts val="6000"/>
              <a:buFont typeface="Calibri"/>
              <a:buNone/>
            </a:pPr>
            <a:r>
              <a:rPr lang="en-US" sz="4400" b="1" i="0" u="none" strike="noStrike" cap="none" dirty="0">
                <a:solidFill>
                  <a:srgbClr val="FF0000"/>
                </a:solidFill>
                <a:latin typeface="Calibri"/>
                <a:ea typeface="Calibri"/>
                <a:cs typeface="Calibri"/>
                <a:sym typeface="Calibri"/>
              </a:rPr>
              <a:t>OUR AMBITIONS</a:t>
            </a:r>
            <a:endParaRPr sz="44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3"/>
          <p:cNvSpPr txBox="1">
            <a:spLocks noGrp="1"/>
          </p:cNvSpPr>
          <p:nvPr>
            <p:ph type="ctrTitle"/>
          </p:nvPr>
        </p:nvSpPr>
        <p:spPr>
          <a:xfrm>
            <a:off x="132759" y="118099"/>
            <a:ext cx="10207589" cy="966788"/>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FF0000"/>
              </a:buClr>
              <a:buSzPts val="6000"/>
              <a:buFont typeface="Calibri"/>
              <a:buNone/>
            </a:pPr>
            <a:r>
              <a:rPr lang="en-US" b="1" dirty="0">
                <a:solidFill>
                  <a:srgbClr val="FF0000"/>
                </a:solidFill>
                <a:latin typeface="Calibri"/>
                <a:ea typeface="Calibri"/>
                <a:cs typeface="Calibri"/>
                <a:sym typeface="Calibri"/>
              </a:rPr>
              <a:t>Guiding Principles</a:t>
            </a:r>
            <a:endParaRPr dirty="0"/>
          </a:p>
        </p:txBody>
      </p:sp>
      <p:sp>
        <p:nvSpPr>
          <p:cNvPr id="124" name="Google Shape;124;p3"/>
          <p:cNvSpPr txBox="1"/>
          <p:nvPr/>
        </p:nvSpPr>
        <p:spPr>
          <a:xfrm>
            <a:off x="252150" y="1407425"/>
            <a:ext cx="11687700" cy="5047495"/>
          </a:xfrm>
          <a:prstGeom prst="rect">
            <a:avLst/>
          </a:prstGeom>
          <a:noFill/>
          <a:ln>
            <a:noFill/>
          </a:ln>
        </p:spPr>
        <p:txBody>
          <a:bodyPr spcFirstLastPara="1" wrap="square" lIns="91425" tIns="45700" rIns="91425" bIns="45700" anchor="t" anchorCtr="0">
            <a:spAutoFit/>
          </a:bodyPr>
          <a:lstStyle/>
          <a:p>
            <a:pPr marL="457200" marR="381000" lvl="0" indent="-400050" algn="l" rtl="0">
              <a:lnSpc>
                <a:spcPct val="115000"/>
              </a:lnSpc>
              <a:spcBef>
                <a:spcPts val="0"/>
              </a:spcBef>
              <a:spcAft>
                <a:spcPts val="0"/>
              </a:spcAft>
              <a:buClr>
                <a:schemeClr val="dk1"/>
              </a:buClr>
              <a:buSzPts val="2700"/>
              <a:buFont typeface="Calibri"/>
              <a:buChar char="●"/>
            </a:pPr>
            <a:r>
              <a:rPr lang="en-US" sz="2000" b="0" i="0" u="none" strike="noStrike" cap="none" dirty="0">
                <a:solidFill>
                  <a:srgbClr val="222222"/>
                </a:solidFill>
                <a:highlight>
                  <a:srgbClr val="FFFFFF"/>
                </a:highlight>
                <a:latin typeface="Arial"/>
                <a:ea typeface="Arial"/>
                <a:cs typeface="Arial"/>
                <a:sym typeface="Arial"/>
              </a:rPr>
              <a:t>We will focus our activities at the 50 schools and nurseries we have supported since 2012.   .</a:t>
            </a:r>
            <a:endParaRPr sz="2000" b="0" i="0" u="none" strike="noStrike" cap="none" dirty="0">
              <a:solidFill>
                <a:srgbClr val="222222"/>
              </a:solidFill>
              <a:highlight>
                <a:srgbClr val="FFFFFF"/>
              </a:highlight>
              <a:latin typeface="Arial"/>
              <a:ea typeface="Arial"/>
              <a:cs typeface="Arial"/>
              <a:sym typeface="Arial"/>
            </a:endParaRPr>
          </a:p>
          <a:p>
            <a:pPr marL="457200" marR="381000" lvl="0" indent="0" algn="l" rtl="0">
              <a:lnSpc>
                <a:spcPct val="115000"/>
              </a:lnSpc>
              <a:spcBef>
                <a:spcPts val="0"/>
              </a:spcBef>
              <a:spcAft>
                <a:spcPts val="0"/>
              </a:spcAft>
              <a:buClr>
                <a:srgbClr val="000000"/>
              </a:buClr>
              <a:buSzPts val="2000"/>
              <a:buFont typeface="Arial"/>
              <a:buNone/>
            </a:pPr>
            <a:endParaRPr sz="2000" b="0" i="0" u="none" strike="noStrike" cap="none" dirty="0">
              <a:solidFill>
                <a:srgbClr val="222222"/>
              </a:solidFill>
              <a:highlight>
                <a:srgbClr val="FFFFFF"/>
              </a:highlight>
              <a:latin typeface="Arial"/>
              <a:ea typeface="Arial"/>
              <a:cs typeface="Arial"/>
              <a:sym typeface="Arial"/>
            </a:endParaRPr>
          </a:p>
          <a:p>
            <a:pPr marL="457200" marR="381000" lvl="0" indent="-400050" algn="l" rtl="0">
              <a:lnSpc>
                <a:spcPct val="115000"/>
              </a:lnSpc>
              <a:spcBef>
                <a:spcPts val="0"/>
              </a:spcBef>
              <a:spcAft>
                <a:spcPts val="0"/>
              </a:spcAft>
              <a:buClr>
                <a:schemeClr val="dk1"/>
              </a:buClr>
              <a:buSzPts val="2700"/>
              <a:buFont typeface="Calibri"/>
              <a:buChar char="●"/>
            </a:pPr>
            <a:r>
              <a:rPr lang="en-US" sz="2000" b="0" i="0" u="none" strike="noStrike" cap="none" dirty="0">
                <a:solidFill>
                  <a:srgbClr val="222222"/>
                </a:solidFill>
                <a:highlight>
                  <a:srgbClr val="FFFFFF"/>
                </a:highlight>
                <a:latin typeface="Arial"/>
                <a:ea typeface="Arial"/>
                <a:cs typeface="Arial"/>
                <a:sym typeface="Arial"/>
              </a:rPr>
              <a:t>Our activities at each school and nursery will be limited to the CfM’s 9 Strategic Pillars.  These are based on the Government of Malawi’s framework for improving schools.  .  </a:t>
            </a:r>
            <a:endParaRPr sz="2000" b="0" i="0" u="none" strike="noStrike" cap="none" dirty="0">
              <a:solidFill>
                <a:srgbClr val="222222"/>
              </a:solidFill>
              <a:highlight>
                <a:srgbClr val="FFFFFF"/>
              </a:highlight>
              <a:latin typeface="Arial"/>
              <a:ea typeface="Arial"/>
              <a:cs typeface="Arial"/>
              <a:sym typeface="Arial"/>
            </a:endParaRPr>
          </a:p>
          <a:p>
            <a:pPr marL="0" marR="381000" lvl="0" indent="0" algn="l" rtl="0">
              <a:lnSpc>
                <a:spcPct val="115000"/>
              </a:lnSpc>
              <a:spcBef>
                <a:spcPts val="0"/>
              </a:spcBef>
              <a:spcAft>
                <a:spcPts val="0"/>
              </a:spcAft>
              <a:buClr>
                <a:srgbClr val="000000"/>
              </a:buClr>
              <a:buSzPts val="2000"/>
              <a:buFont typeface="Arial"/>
              <a:buNone/>
            </a:pPr>
            <a:endParaRPr sz="2000" b="0" i="0" u="none" strike="noStrike" cap="none" dirty="0">
              <a:solidFill>
                <a:srgbClr val="222222"/>
              </a:solidFill>
              <a:highlight>
                <a:srgbClr val="FFFFFF"/>
              </a:highlight>
              <a:latin typeface="Arial"/>
              <a:ea typeface="Arial"/>
              <a:cs typeface="Arial"/>
              <a:sym typeface="Arial"/>
            </a:endParaRPr>
          </a:p>
          <a:p>
            <a:pPr marL="457200" marR="381000" lvl="0" indent="-400050" algn="l" rtl="0">
              <a:lnSpc>
                <a:spcPct val="115000"/>
              </a:lnSpc>
              <a:spcBef>
                <a:spcPts val="0"/>
              </a:spcBef>
              <a:spcAft>
                <a:spcPts val="0"/>
              </a:spcAft>
              <a:buClr>
                <a:schemeClr val="dk1"/>
              </a:buClr>
              <a:buSzPts val="2700"/>
              <a:buFont typeface="Calibri"/>
              <a:buChar char="●"/>
            </a:pPr>
            <a:r>
              <a:rPr lang="en-US" sz="2000" dirty="0">
                <a:solidFill>
                  <a:srgbClr val="222222"/>
                </a:solidFill>
                <a:highlight>
                  <a:srgbClr val="FFFFFF"/>
                </a:highlight>
              </a:rPr>
              <a:t>I</a:t>
            </a:r>
            <a:r>
              <a:rPr lang="en-US" sz="2000" b="0" i="0" u="none" strike="noStrike" cap="none" dirty="0">
                <a:solidFill>
                  <a:srgbClr val="222222"/>
                </a:solidFill>
                <a:highlight>
                  <a:srgbClr val="FFFFFF"/>
                </a:highlight>
                <a:latin typeface="Arial"/>
                <a:ea typeface="Arial"/>
                <a:cs typeface="Arial"/>
                <a:sym typeface="Arial"/>
              </a:rPr>
              <a:t>n partnership with the school </a:t>
            </a:r>
            <a:r>
              <a:rPr lang="en-US" sz="2000" dirty="0">
                <a:solidFill>
                  <a:srgbClr val="222222"/>
                </a:solidFill>
                <a:highlight>
                  <a:srgbClr val="FFFFFF"/>
                </a:highlight>
              </a:rPr>
              <a:t>community</a:t>
            </a:r>
            <a:r>
              <a:rPr lang="en-US" sz="2000" b="0" i="0" u="none" strike="noStrike" cap="none" dirty="0">
                <a:solidFill>
                  <a:srgbClr val="222222"/>
                </a:solidFill>
                <a:highlight>
                  <a:srgbClr val="FFFFFF"/>
                </a:highlight>
                <a:latin typeface="Arial"/>
                <a:ea typeface="Arial"/>
                <a:cs typeface="Arial"/>
                <a:sym typeface="Arial"/>
              </a:rPr>
              <a:t>  and local stakeholders, we will develop a </a:t>
            </a:r>
            <a:r>
              <a:rPr lang="en-US" sz="2000" dirty="0">
                <a:solidFill>
                  <a:srgbClr val="222222"/>
                </a:solidFill>
                <a:highlight>
                  <a:srgbClr val="FFFFFF"/>
                </a:highlight>
              </a:rPr>
              <a:t>Needs Assessment Report </a:t>
            </a:r>
            <a:r>
              <a:rPr lang="en-US" sz="2000" b="0" i="0" u="none" strike="noStrike" cap="none" dirty="0">
                <a:solidFill>
                  <a:srgbClr val="222222"/>
                </a:solidFill>
                <a:highlight>
                  <a:srgbClr val="FFFFFF"/>
                </a:highlight>
                <a:latin typeface="Arial"/>
                <a:ea typeface="Arial"/>
                <a:cs typeface="Arial"/>
                <a:sym typeface="Arial"/>
              </a:rPr>
              <a:t> based on the CfM 9 Strategic Pillars.</a:t>
            </a:r>
            <a:endParaRPr sz="2000" b="0" i="0" u="none" strike="noStrike" cap="none" dirty="0">
              <a:solidFill>
                <a:srgbClr val="222222"/>
              </a:solidFill>
              <a:highlight>
                <a:srgbClr val="FFFFFF"/>
              </a:highlight>
              <a:latin typeface="Arial"/>
              <a:ea typeface="Arial"/>
              <a:cs typeface="Arial"/>
              <a:sym typeface="Arial"/>
            </a:endParaRPr>
          </a:p>
          <a:p>
            <a:pPr marL="0" marR="381000" lvl="0" indent="0" algn="l" rtl="0">
              <a:lnSpc>
                <a:spcPct val="115000"/>
              </a:lnSpc>
              <a:spcBef>
                <a:spcPts val="0"/>
              </a:spcBef>
              <a:spcAft>
                <a:spcPts val="0"/>
              </a:spcAft>
              <a:buClr>
                <a:srgbClr val="000000"/>
              </a:buClr>
              <a:buSzPts val="2000"/>
              <a:buFont typeface="Arial"/>
              <a:buNone/>
            </a:pPr>
            <a:endParaRPr sz="2000" b="0" i="0" u="none" strike="noStrike" cap="none" dirty="0">
              <a:solidFill>
                <a:srgbClr val="222222"/>
              </a:solidFill>
              <a:highlight>
                <a:srgbClr val="FFFFFF"/>
              </a:highlight>
              <a:latin typeface="Arial"/>
              <a:ea typeface="Arial"/>
              <a:cs typeface="Arial"/>
              <a:sym typeface="Arial"/>
            </a:endParaRPr>
          </a:p>
          <a:p>
            <a:pPr marL="457200" marR="381000" lvl="0" indent="-400050" algn="l" rtl="0">
              <a:lnSpc>
                <a:spcPct val="115000"/>
              </a:lnSpc>
              <a:spcBef>
                <a:spcPts val="0"/>
              </a:spcBef>
              <a:spcAft>
                <a:spcPts val="0"/>
              </a:spcAft>
              <a:buClr>
                <a:schemeClr val="dk1"/>
              </a:buClr>
              <a:buSzPts val="2700"/>
              <a:buFont typeface="Calibri"/>
              <a:buChar char="●"/>
            </a:pPr>
            <a:r>
              <a:rPr lang="en-US" sz="2000" b="0" i="0" u="none" strike="noStrike" cap="none" dirty="0">
                <a:solidFill>
                  <a:srgbClr val="222222"/>
                </a:solidFill>
                <a:highlight>
                  <a:srgbClr val="FFFFFF"/>
                </a:highlight>
                <a:latin typeface="Arial"/>
                <a:ea typeface="Arial"/>
                <a:cs typeface="Arial"/>
                <a:sym typeface="Arial"/>
              </a:rPr>
              <a:t>Baseline data will be collected by the Country Facilitator at each location prior to commencement of any intervention.  </a:t>
            </a:r>
            <a:endParaRPr sz="2000" b="0" i="0" u="none" strike="noStrike" cap="none" dirty="0">
              <a:solidFill>
                <a:srgbClr val="222222"/>
              </a:solidFill>
              <a:highlight>
                <a:srgbClr val="FFFFFF"/>
              </a:highlight>
              <a:latin typeface="Arial"/>
              <a:ea typeface="Arial"/>
              <a:cs typeface="Arial"/>
              <a:sym typeface="Arial"/>
            </a:endParaRPr>
          </a:p>
          <a:p>
            <a:pPr marL="457200" marR="381000" lvl="0" indent="-355600" algn="l" rtl="0">
              <a:lnSpc>
                <a:spcPct val="115000"/>
              </a:lnSpc>
              <a:spcBef>
                <a:spcPts val="0"/>
              </a:spcBef>
              <a:spcAft>
                <a:spcPts val="0"/>
              </a:spcAft>
              <a:buClr>
                <a:srgbClr val="222222"/>
              </a:buClr>
              <a:buSzPts val="2000"/>
              <a:buChar char="●"/>
            </a:pPr>
            <a:r>
              <a:rPr lang="en-US" sz="2000" dirty="0">
                <a:solidFill>
                  <a:srgbClr val="222222"/>
                </a:solidFill>
                <a:highlight>
                  <a:srgbClr val="FFFFFF"/>
                </a:highlight>
              </a:rPr>
              <a:t>We will engage local builders for projects and ensure al materials are purchased locally in  Malawi.</a:t>
            </a:r>
            <a:endParaRPr sz="2000" dirty="0">
              <a:solidFill>
                <a:srgbClr val="222222"/>
              </a:solidFill>
              <a:highlight>
                <a:srgbClr val="FFFFFF"/>
              </a:highlight>
            </a:endParaRPr>
          </a:p>
          <a:p>
            <a:pPr marL="457200" marR="381000" lvl="0" indent="0" algn="l" rtl="0">
              <a:lnSpc>
                <a:spcPct val="115000"/>
              </a:lnSpc>
              <a:spcBef>
                <a:spcPts val="0"/>
              </a:spcBef>
              <a:spcAft>
                <a:spcPts val="0"/>
              </a:spcAft>
              <a:buNone/>
            </a:pPr>
            <a:r>
              <a:rPr lang="en-US" sz="2000" dirty="0">
                <a:solidFill>
                  <a:srgbClr val="222222"/>
                </a:solidFill>
                <a:highlight>
                  <a:srgbClr val="FFFFFF"/>
                </a:highlight>
              </a:rPr>
              <a:t>  </a:t>
            </a:r>
            <a:endParaRPr sz="2000" dirty="0">
              <a:solidFill>
                <a:srgbClr val="222222"/>
              </a:solidFill>
              <a:highlight>
                <a:srgbClr val="FFFFFF"/>
              </a:highlight>
            </a:endParaRPr>
          </a:p>
          <a:p>
            <a:pPr marL="0" marR="381000" lvl="0" indent="0" algn="l" rtl="0">
              <a:lnSpc>
                <a:spcPct val="115000"/>
              </a:lnSpc>
              <a:spcBef>
                <a:spcPts val="0"/>
              </a:spcBef>
              <a:spcAft>
                <a:spcPts val="0"/>
              </a:spcAft>
              <a:buClr>
                <a:srgbClr val="000000"/>
              </a:buClr>
              <a:buSzPts val="2000"/>
              <a:buFont typeface="Arial"/>
              <a:buNone/>
            </a:pPr>
            <a:endParaRPr sz="20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g249310332dc_0_0"/>
          <p:cNvSpPr txBox="1">
            <a:spLocks noGrp="1"/>
          </p:cNvSpPr>
          <p:nvPr>
            <p:ph type="ctrTitle"/>
          </p:nvPr>
        </p:nvSpPr>
        <p:spPr>
          <a:xfrm>
            <a:off x="132759" y="118099"/>
            <a:ext cx="10207500" cy="9669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FF0000"/>
              </a:buClr>
              <a:buSzPts val="6000"/>
              <a:buFont typeface="Calibri"/>
              <a:buNone/>
            </a:pPr>
            <a:r>
              <a:rPr lang="en-US" b="1" dirty="0">
                <a:solidFill>
                  <a:srgbClr val="FF0000"/>
                </a:solidFill>
                <a:latin typeface="Calibri"/>
                <a:ea typeface="Calibri"/>
                <a:cs typeface="Calibri"/>
                <a:sym typeface="Calibri"/>
              </a:rPr>
              <a:t>Guiding Principles</a:t>
            </a:r>
            <a:endParaRPr dirty="0"/>
          </a:p>
        </p:txBody>
      </p:sp>
      <p:sp>
        <p:nvSpPr>
          <p:cNvPr id="131" name="Google Shape;131;g249310332dc_0_0"/>
          <p:cNvSpPr txBox="1"/>
          <p:nvPr/>
        </p:nvSpPr>
        <p:spPr>
          <a:xfrm>
            <a:off x="286650" y="1572125"/>
            <a:ext cx="11618700" cy="5002500"/>
          </a:xfrm>
          <a:prstGeom prst="rect">
            <a:avLst/>
          </a:prstGeom>
          <a:noFill/>
          <a:ln>
            <a:noFill/>
          </a:ln>
        </p:spPr>
        <p:txBody>
          <a:bodyPr spcFirstLastPara="1" wrap="square" lIns="91425" tIns="45700" rIns="91425" bIns="45700" anchor="t" anchorCtr="0">
            <a:spAutoFit/>
          </a:bodyPr>
          <a:lstStyle/>
          <a:p>
            <a:pPr marL="457200" marR="381000" lvl="0" indent="-355600" algn="l" rtl="0">
              <a:lnSpc>
                <a:spcPct val="115000"/>
              </a:lnSpc>
              <a:spcBef>
                <a:spcPts val="0"/>
              </a:spcBef>
              <a:spcAft>
                <a:spcPts val="0"/>
              </a:spcAft>
              <a:buClr>
                <a:schemeClr val="dk1"/>
              </a:buClr>
              <a:buSzPts val="2000"/>
              <a:buFont typeface="Calibri"/>
              <a:buChar char="●"/>
            </a:pPr>
            <a:r>
              <a:rPr lang="en-US" sz="2000" b="0" i="0" u="none" strike="noStrike" cap="none" dirty="0">
                <a:solidFill>
                  <a:srgbClr val="222222"/>
                </a:solidFill>
                <a:highlight>
                  <a:srgbClr val="FFFFFF"/>
                </a:highlight>
                <a:latin typeface="Arial"/>
                <a:ea typeface="Arial"/>
                <a:cs typeface="Arial"/>
                <a:sym typeface="Arial"/>
              </a:rPr>
              <a:t>Post implementation assessments of pro</a:t>
            </a:r>
            <a:r>
              <a:rPr lang="en-US" sz="2000" dirty="0">
                <a:solidFill>
                  <a:srgbClr val="222222"/>
                </a:solidFill>
                <a:highlight>
                  <a:srgbClr val="FFFFFF"/>
                </a:highlight>
              </a:rPr>
              <a:t>j</a:t>
            </a:r>
            <a:r>
              <a:rPr lang="en-US" sz="2000" b="0" i="0" u="none" strike="noStrike" cap="none" dirty="0">
                <a:solidFill>
                  <a:srgbClr val="222222"/>
                </a:solidFill>
                <a:highlight>
                  <a:srgbClr val="FFFFFF"/>
                </a:highlight>
                <a:latin typeface="Arial"/>
                <a:ea typeface="Arial"/>
                <a:cs typeface="Arial"/>
                <a:sym typeface="Arial"/>
              </a:rPr>
              <a:t>ects  will be carried out and a Final summary report will be provided to the CfM Board by the CfM Country Facilitator.</a:t>
            </a:r>
            <a:endParaRPr sz="2000" b="0" i="0" u="none" strike="noStrike" cap="none" dirty="0">
              <a:solidFill>
                <a:srgbClr val="222222"/>
              </a:solidFill>
              <a:highlight>
                <a:srgbClr val="FFFFFF"/>
              </a:highlight>
              <a:latin typeface="Arial"/>
              <a:ea typeface="Arial"/>
              <a:cs typeface="Arial"/>
              <a:sym typeface="Arial"/>
            </a:endParaRPr>
          </a:p>
          <a:p>
            <a:pPr marL="0" marR="381000" lvl="0" indent="0" algn="l" rtl="0">
              <a:lnSpc>
                <a:spcPct val="115000"/>
              </a:lnSpc>
              <a:spcBef>
                <a:spcPts val="0"/>
              </a:spcBef>
              <a:spcAft>
                <a:spcPts val="0"/>
              </a:spcAft>
              <a:buClr>
                <a:srgbClr val="000000"/>
              </a:buClr>
              <a:buSzPts val="2000"/>
              <a:buFont typeface="Arial"/>
              <a:buNone/>
            </a:pPr>
            <a:endParaRPr sz="2000" b="0" i="0" u="none" strike="noStrike" cap="none" dirty="0">
              <a:solidFill>
                <a:srgbClr val="222222"/>
              </a:solidFill>
              <a:highlight>
                <a:srgbClr val="FFFFFF"/>
              </a:highlight>
              <a:latin typeface="Arial"/>
              <a:ea typeface="Arial"/>
              <a:cs typeface="Arial"/>
              <a:sym typeface="Arial"/>
            </a:endParaRPr>
          </a:p>
          <a:p>
            <a:pPr marL="457200" marR="381000" lvl="0" indent="-355600" algn="l" rtl="0">
              <a:lnSpc>
                <a:spcPct val="115000"/>
              </a:lnSpc>
              <a:spcBef>
                <a:spcPts val="0"/>
              </a:spcBef>
              <a:spcAft>
                <a:spcPts val="0"/>
              </a:spcAft>
              <a:buClr>
                <a:schemeClr val="dk1"/>
              </a:buClr>
              <a:buSzPts val="2000"/>
              <a:buFont typeface="Calibri"/>
              <a:buChar char="●"/>
            </a:pPr>
            <a:r>
              <a:rPr lang="en-US" sz="2000" b="0" i="0" u="none" strike="noStrike" cap="none" dirty="0">
                <a:solidFill>
                  <a:srgbClr val="222222"/>
                </a:solidFill>
                <a:highlight>
                  <a:srgbClr val="FFFFFF"/>
                </a:highlight>
                <a:latin typeface="Arial"/>
                <a:ea typeface="Arial"/>
                <a:cs typeface="Arial"/>
                <a:sym typeface="Arial"/>
              </a:rPr>
              <a:t>Before any intervention we will engage at with all relevant stakeholders in Malawi.  In particular,  we will engage with the local District Education Managers, </a:t>
            </a:r>
            <a:r>
              <a:rPr lang="en-US" sz="2000" dirty="0">
                <a:solidFill>
                  <a:srgbClr val="222222"/>
                </a:solidFill>
                <a:highlight>
                  <a:srgbClr val="FFFFFF"/>
                </a:highlight>
              </a:rPr>
              <a:t>H</a:t>
            </a:r>
            <a:r>
              <a:rPr lang="en-US" sz="2000" b="0" i="0" u="none" strike="noStrike" cap="none" dirty="0">
                <a:solidFill>
                  <a:srgbClr val="222222"/>
                </a:solidFill>
                <a:highlight>
                  <a:srgbClr val="FFFFFF"/>
                </a:highlight>
                <a:latin typeface="Arial"/>
                <a:ea typeface="Arial"/>
                <a:cs typeface="Arial"/>
                <a:sym typeface="Arial"/>
              </a:rPr>
              <a:t>ead Teacher and Community Leaders.  </a:t>
            </a:r>
            <a:endParaRPr sz="2000" b="0" i="0" u="none" strike="noStrike" cap="none" dirty="0">
              <a:solidFill>
                <a:srgbClr val="222222"/>
              </a:solidFill>
              <a:highlight>
                <a:srgbClr val="FFFFFF"/>
              </a:highlight>
              <a:latin typeface="Arial"/>
              <a:ea typeface="Arial"/>
              <a:cs typeface="Arial"/>
              <a:sym typeface="Arial"/>
            </a:endParaRPr>
          </a:p>
          <a:p>
            <a:pPr marL="0" marR="381000" lvl="0" indent="0" algn="l" rtl="0">
              <a:lnSpc>
                <a:spcPct val="115000"/>
              </a:lnSpc>
              <a:spcBef>
                <a:spcPts val="0"/>
              </a:spcBef>
              <a:spcAft>
                <a:spcPts val="0"/>
              </a:spcAft>
              <a:buClr>
                <a:srgbClr val="000000"/>
              </a:buClr>
              <a:buSzPts val="2000"/>
              <a:buFont typeface="Arial"/>
              <a:buNone/>
            </a:pPr>
            <a:endParaRPr sz="2000" b="0" i="0" u="none" strike="noStrike" cap="none" dirty="0">
              <a:solidFill>
                <a:srgbClr val="222222"/>
              </a:solidFill>
              <a:highlight>
                <a:srgbClr val="FFFFFF"/>
              </a:highlight>
              <a:latin typeface="Arial"/>
              <a:ea typeface="Arial"/>
              <a:cs typeface="Arial"/>
              <a:sym typeface="Arial"/>
            </a:endParaRPr>
          </a:p>
          <a:p>
            <a:pPr marL="457200" marR="381000" lvl="0" indent="-355600" algn="l" rtl="0">
              <a:lnSpc>
                <a:spcPct val="115000"/>
              </a:lnSpc>
              <a:spcBef>
                <a:spcPts val="0"/>
              </a:spcBef>
              <a:spcAft>
                <a:spcPts val="0"/>
              </a:spcAft>
              <a:buClr>
                <a:schemeClr val="dk1"/>
              </a:buClr>
              <a:buSzPts val="2000"/>
              <a:buFont typeface="Calibri"/>
              <a:buChar char="●"/>
            </a:pPr>
            <a:r>
              <a:rPr lang="en-US" sz="2000" b="0" i="0" u="none" strike="noStrike" cap="none" dirty="0">
                <a:solidFill>
                  <a:srgbClr val="222222"/>
                </a:solidFill>
                <a:highlight>
                  <a:srgbClr val="FFFFFF"/>
                </a:highlight>
                <a:latin typeface="Arial"/>
                <a:ea typeface="Arial"/>
                <a:cs typeface="Arial"/>
                <a:sym typeface="Arial"/>
              </a:rPr>
              <a:t>To support our climate change pillar, all new building work will be carried out using Stabilised Soil Bricks (SSBs).   </a:t>
            </a:r>
            <a:r>
              <a:rPr lang="en-US" sz="2000" dirty="0">
                <a:solidFill>
                  <a:srgbClr val="222222"/>
                </a:solidFill>
                <a:highlight>
                  <a:srgbClr val="FFFFFF"/>
                </a:highlight>
              </a:rPr>
              <a:t>A</a:t>
            </a:r>
            <a:r>
              <a:rPr lang="en-US" sz="2000" b="0" i="0" u="none" strike="noStrike" cap="none" dirty="0">
                <a:solidFill>
                  <a:srgbClr val="222222"/>
                </a:solidFill>
                <a:highlight>
                  <a:srgbClr val="FFFFFF"/>
                </a:highlight>
                <a:latin typeface="Arial"/>
                <a:ea typeface="Arial"/>
                <a:cs typeface="Arial"/>
                <a:sym typeface="Arial"/>
              </a:rPr>
              <a:t>ll renovations to existing structures will be carried out using Burnt Brick</a:t>
            </a:r>
            <a:r>
              <a:rPr lang="en-US" sz="2000" dirty="0">
                <a:solidFill>
                  <a:srgbClr val="222222"/>
                </a:solidFill>
                <a:highlight>
                  <a:srgbClr val="FFFFFF"/>
                </a:highlight>
              </a:rPr>
              <a:t>s</a:t>
            </a:r>
            <a:r>
              <a:rPr lang="en-US" sz="2000" b="0" i="0" u="none" strike="noStrike" cap="none" dirty="0">
                <a:solidFill>
                  <a:srgbClr val="222222"/>
                </a:solidFill>
                <a:highlight>
                  <a:srgbClr val="FFFFFF"/>
                </a:highlight>
                <a:latin typeface="Arial"/>
                <a:ea typeface="Arial"/>
                <a:cs typeface="Arial"/>
                <a:sym typeface="Arial"/>
              </a:rPr>
              <a:t> </a:t>
            </a:r>
            <a:endParaRPr sz="2000" b="0" i="0" u="none" strike="noStrike" cap="none" dirty="0">
              <a:solidFill>
                <a:srgbClr val="222222"/>
              </a:solidFill>
              <a:highlight>
                <a:srgbClr val="FFFFFF"/>
              </a:highlight>
              <a:latin typeface="Arial"/>
              <a:ea typeface="Arial"/>
              <a:cs typeface="Arial"/>
              <a:sym typeface="Arial"/>
            </a:endParaRPr>
          </a:p>
          <a:p>
            <a:pPr marL="0" marR="381000" lvl="0" indent="0" algn="l" rtl="0">
              <a:lnSpc>
                <a:spcPct val="115000"/>
              </a:lnSpc>
              <a:spcBef>
                <a:spcPts val="0"/>
              </a:spcBef>
              <a:spcAft>
                <a:spcPts val="0"/>
              </a:spcAft>
              <a:buClr>
                <a:srgbClr val="000000"/>
              </a:buClr>
              <a:buSzPts val="2000"/>
              <a:buFont typeface="Arial"/>
              <a:buNone/>
            </a:pPr>
            <a:endParaRPr sz="2000" b="0" i="0" u="none" strike="noStrike" cap="none" dirty="0">
              <a:solidFill>
                <a:srgbClr val="222222"/>
              </a:solidFill>
              <a:highlight>
                <a:srgbClr val="FFFFFF"/>
              </a:highlight>
              <a:latin typeface="Arial"/>
              <a:ea typeface="Arial"/>
              <a:cs typeface="Arial"/>
              <a:sym typeface="Arial"/>
            </a:endParaRPr>
          </a:p>
          <a:p>
            <a:pPr marL="457200" marR="381000" lvl="0" indent="-355600" algn="l" rtl="0">
              <a:lnSpc>
                <a:spcPct val="115000"/>
              </a:lnSpc>
              <a:spcBef>
                <a:spcPts val="0"/>
              </a:spcBef>
              <a:spcAft>
                <a:spcPts val="0"/>
              </a:spcAft>
              <a:buClr>
                <a:schemeClr val="dk1"/>
              </a:buClr>
              <a:buSzPts val="2000"/>
              <a:buFont typeface="Calibri"/>
              <a:buChar char="●"/>
            </a:pPr>
            <a:r>
              <a:rPr lang="en-US" sz="2000" b="0" i="0" u="none" strike="noStrike" cap="none" dirty="0">
                <a:solidFill>
                  <a:srgbClr val="222222"/>
                </a:solidFill>
                <a:highlight>
                  <a:srgbClr val="FFFFFF"/>
                </a:highlight>
                <a:latin typeface="Arial"/>
                <a:ea typeface="Arial"/>
                <a:cs typeface="Arial"/>
                <a:sym typeface="Arial"/>
              </a:rPr>
              <a:t>We will work with partner organisations in Scotland, UK and Malawi in our efforts to improve the conditions and facilities within the Malawi partner school in</a:t>
            </a:r>
            <a:r>
              <a:rPr lang="en-US" sz="2000" dirty="0">
                <a:solidFill>
                  <a:srgbClr val="222222"/>
                </a:solidFill>
                <a:highlight>
                  <a:srgbClr val="FFFFFF"/>
                </a:highlight>
              </a:rPr>
              <a:t>formed by the </a:t>
            </a:r>
            <a:r>
              <a:rPr lang="en-US" sz="2000" b="0" i="0" u="none" strike="noStrike" cap="none" dirty="0">
                <a:solidFill>
                  <a:srgbClr val="222222"/>
                </a:solidFill>
                <a:highlight>
                  <a:srgbClr val="FFFFFF"/>
                </a:highlight>
                <a:latin typeface="Arial"/>
                <a:ea typeface="Arial"/>
                <a:cs typeface="Arial"/>
                <a:sym typeface="Arial"/>
              </a:rPr>
              <a:t>CfM 9 Pillars Needs Assessment  .</a:t>
            </a:r>
            <a:endParaRPr sz="2000" b="0" i="0" u="none" strike="noStrike" cap="none" dirty="0">
              <a:solidFill>
                <a:schemeClr val="dk1"/>
              </a:solidFill>
              <a:latin typeface="Calibri"/>
              <a:ea typeface="Calibri"/>
              <a:cs typeface="Calibri"/>
              <a:sym typeface="Calibri"/>
            </a:endParaRPr>
          </a:p>
          <a:p>
            <a:pPr marL="0" marR="0" lvl="0" indent="0" algn="l" rtl="0">
              <a:lnSpc>
                <a:spcPct val="115000"/>
              </a:lnSpc>
              <a:spcBef>
                <a:spcPts val="0"/>
              </a:spcBef>
              <a:spcAft>
                <a:spcPts val="0"/>
              </a:spcAft>
              <a:buClr>
                <a:srgbClr val="000000"/>
              </a:buClr>
              <a:buSzPts val="2000"/>
              <a:buFont typeface="Arial"/>
              <a:buNone/>
            </a:pPr>
            <a:endParaRPr sz="2000" b="0" i="0" u="none" strike="noStrike" cap="none" dirty="0">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g2479c7d6269_1_8"/>
          <p:cNvSpPr/>
          <p:nvPr/>
        </p:nvSpPr>
        <p:spPr>
          <a:xfrm>
            <a:off x="0" y="0"/>
            <a:ext cx="12192000" cy="1305000"/>
          </a:xfrm>
          <a:prstGeom prst="rect">
            <a:avLst/>
          </a:prstGeom>
          <a:solidFill>
            <a:srgbClr val="00B050"/>
          </a:solidFill>
          <a:ln w="1270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3" indent="0" algn="ctr" rtl="0">
              <a:lnSpc>
                <a:spcPct val="100000"/>
              </a:lnSpc>
              <a:spcBef>
                <a:spcPts val="0"/>
              </a:spcBef>
              <a:spcAft>
                <a:spcPts val="0"/>
              </a:spcAft>
              <a:buClr>
                <a:srgbClr val="000000"/>
              </a:buClr>
              <a:buSzPts val="4400"/>
              <a:buFont typeface="Arial"/>
              <a:buNone/>
            </a:pPr>
            <a:r>
              <a:rPr lang="en-US" sz="4400" b="1" i="0" u="none" strike="noStrike" cap="none" dirty="0">
                <a:solidFill>
                  <a:schemeClr val="lt1"/>
                </a:solidFill>
                <a:latin typeface="Calibri"/>
                <a:ea typeface="Calibri"/>
                <a:cs typeface="Calibri"/>
                <a:sym typeface="Calibri"/>
              </a:rPr>
              <a:t>The 9 Pillars of Classrooms for Malawi</a:t>
            </a:r>
            <a:endParaRPr sz="1800" b="1" i="0" u="none" strike="noStrike" cap="none" dirty="0">
              <a:solidFill>
                <a:schemeClr val="lt1"/>
              </a:solidFill>
              <a:latin typeface="Calibri"/>
              <a:ea typeface="Calibri"/>
              <a:cs typeface="Calibri"/>
              <a:sym typeface="Calibri"/>
            </a:endParaRPr>
          </a:p>
        </p:txBody>
      </p:sp>
      <p:sp>
        <p:nvSpPr>
          <p:cNvPr id="138" name="Google Shape;138;g2479c7d6269_1_8"/>
          <p:cNvSpPr txBox="1"/>
          <p:nvPr/>
        </p:nvSpPr>
        <p:spPr>
          <a:xfrm>
            <a:off x="0" y="1305000"/>
            <a:ext cx="12192000" cy="4971600"/>
          </a:xfrm>
          <a:prstGeom prst="rect">
            <a:avLst/>
          </a:prstGeom>
          <a:noFill/>
          <a:ln>
            <a:noFill/>
          </a:ln>
        </p:spPr>
        <p:txBody>
          <a:bodyPr spcFirstLastPara="1" wrap="square" lIns="91425" tIns="91425" rIns="91425" bIns="91425" anchor="t" anchorCtr="0">
            <a:spAutoFit/>
          </a:bodyPr>
          <a:lstStyle/>
          <a:p>
            <a:pPr marL="0" marR="0" lvl="0" indent="0" algn="l" rtl="0">
              <a:lnSpc>
                <a:spcPct val="150000"/>
              </a:lnSpc>
              <a:spcBef>
                <a:spcPts val="0"/>
              </a:spcBef>
              <a:spcAft>
                <a:spcPts val="0"/>
              </a:spcAft>
              <a:buClr>
                <a:srgbClr val="000000"/>
              </a:buClr>
              <a:buSzPts val="2000"/>
              <a:buFont typeface="Arial"/>
              <a:buNone/>
            </a:pPr>
            <a:r>
              <a:rPr lang="en-US" sz="2000" b="1" i="0" u="sng" strike="noStrike" cap="none" dirty="0">
                <a:solidFill>
                  <a:srgbClr val="000000"/>
                </a:solidFill>
                <a:latin typeface="Calibri"/>
                <a:ea typeface="Calibri"/>
                <a:cs typeface="Calibri"/>
                <a:sym typeface="Calibri"/>
              </a:rPr>
              <a:t>Pillar 1: Safe, Accessible, and Quality Classrooms</a:t>
            </a:r>
            <a:endParaRPr sz="2000" b="1" i="0" u="sng" strike="noStrike" cap="none" dirty="0">
              <a:solidFill>
                <a:srgbClr val="000000"/>
              </a:solidFill>
              <a:latin typeface="Calibri"/>
              <a:ea typeface="Calibri"/>
              <a:cs typeface="Calibri"/>
              <a:sym typeface="Calibri"/>
            </a:endParaRPr>
          </a:p>
          <a:p>
            <a:pPr marL="0" marR="0" lvl="0" indent="0" algn="l" rtl="0">
              <a:lnSpc>
                <a:spcPct val="150000"/>
              </a:lnSpc>
              <a:spcBef>
                <a:spcPts val="0"/>
              </a:spcBef>
              <a:spcAft>
                <a:spcPts val="0"/>
              </a:spcAft>
              <a:buClr>
                <a:srgbClr val="000000"/>
              </a:buClr>
              <a:buSzPts val="1700"/>
              <a:buFont typeface="Arial"/>
              <a:buNone/>
            </a:pPr>
            <a:r>
              <a:rPr lang="en-US" sz="1700" b="0" i="0" u="none" strike="noStrike" cap="none" dirty="0">
                <a:solidFill>
                  <a:srgbClr val="222222"/>
                </a:solidFill>
                <a:highlight>
                  <a:srgbClr val="FFFFFF"/>
                </a:highlight>
                <a:latin typeface="Calibri"/>
                <a:ea typeface="Calibri"/>
                <a:cs typeface="Calibri"/>
                <a:sym typeface="Calibri"/>
              </a:rPr>
              <a:t>Children are sheltered from the elements and can learn through the seasons leading to increased number of contact hours with the teacher.  The improved learning environment stimulates greater interest in the children. Structurally sound buildings provide improved long term education outcomes for children and may contribute to teacher retention.</a:t>
            </a:r>
            <a:endParaRPr sz="1700" b="0" i="0" u="none" strike="noStrike" cap="none" dirty="0">
              <a:solidFill>
                <a:srgbClr val="222222"/>
              </a:solidFill>
              <a:highlight>
                <a:srgbClr val="FFFFFF"/>
              </a:highlight>
              <a:latin typeface="Calibri"/>
              <a:ea typeface="Calibri"/>
              <a:cs typeface="Calibri"/>
              <a:sym typeface="Calibri"/>
            </a:endParaRPr>
          </a:p>
          <a:p>
            <a:pPr marL="0" marR="0" lvl="0" indent="0" algn="l" rtl="0">
              <a:lnSpc>
                <a:spcPct val="150000"/>
              </a:lnSpc>
              <a:spcBef>
                <a:spcPts val="0"/>
              </a:spcBef>
              <a:spcAft>
                <a:spcPts val="0"/>
              </a:spcAft>
              <a:buClr>
                <a:srgbClr val="000000"/>
              </a:buClr>
              <a:buSzPts val="2000"/>
              <a:buFont typeface="Arial"/>
              <a:buNone/>
            </a:pPr>
            <a:r>
              <a:rPr lang="en-US" sz="2000" b="1" i="0" u="sng" strike="noStrike" cap="none" dirty="0">
                <a:solidFill>
                  <a:srgbClr val="222222"/>
                </a:solidFill>
                <a:highlight>
                  <a:srgbClr val="FFFFFF"/>
                </a:highlight>
                <a:latin typeface="Calibri"/>
                <a:ea typeface="Calibri"/>
                <a:cs typeface="Calibri"/>
                <a:sym typeface="Calibri"/>
              </a:rPr>
              <a:t>Pillar 2: Water and Hygiene Facilities</a:t>
            </a:r>
            <a:endParaRPr sz="2000" b="1" i="0" u="sng" strike="noStrike" cap="none" dirty="0">
              <a:solidFill>
                <a:srgbClr val="222222"/>
              </a:solidFill>
              <a:highlight>
                <a:srgbClr val="FFFFFF"/>
              </a:highlight>
              <a:latin typeface="Calibri"/>
              <a:ea typeface="Calibri"/>
              <a:cs typeface="Calibri"/>
              <a:sym typeface="Calibri"/>
            </a:endParaRPr>
          </a:p>
          <a:p>
            <a:pPr marL="0" marR="0" lvl="0" indent="0" algn="l" rtl="0">
              <a:lnSpc>
                <a:spcPct val="150000"/>
              </a:lnSpc>
              <a:spcBef>
                <a:spcPts val="0"/>
              </a:spcBef>
              <a:spcAft>
                <a:spcPts val="0"/>
              </a:spcAft>
              <a:buClr>
                <a:srgbClr val="000000"/>
              </a:buClr>
              <a:buSzPts val="1700"/>
              <a:buFont typeface="Arial"/>
              <a:buNone/>
            </a:pPr>
            <a:r>
              <a:rPr lang="en-US" sz="1700" b="0" i="0" u="none" strike="noStrike" cap="none" dirty="0">
                <a:solidFill>
                  <a:srgbClr val="222222"/>
                </a:solidFill>
                <a:highlight>
                  <a:srgbClr val="FFFFFF"/>
                </a:highlight>
                <a:latin typeface="Calibri"/>
                <a:ea typeface="Calibri"/>
                <a:cs typeface="Calibri"/>
                <a:sym typeface="Calibri"/>
              </a:rPr>
              <a:t>Access to clean water encourages children to attend school and  contributes to teacher retention. Latrines are sufficient in number, ensure privacy, are clean and hygienic and have hand-washing facilities. Children understand the role of hygiene in maintaining personal and community health and can keep themselves and their community safe and healthy.</a:t>
            </a:r>
            <a:endParaRPr sz="1700" b="0" i="0" u="none" strike="noStrike" cap="none" dirty="0">
              <a:solidFill>
                <a:srgbClr val="222222"/>
              </a:solidFill>
              <a:highlight>
                <a:srgbClr val="FFFFFF"/>
              </a:highlight>
              <a:latin typeface="Calibri"/>
              <a:ea typeface="Calibri"/>
              <a:cs typeface="Calibri"/>
              <a:sym typeface="Calibri"/>
            </a:endParaRPr>
          </a:p>
          <a:p>
            <a:pPr marL="0" marR="0" lvl="0" indent="0" algn="l" rtl="0">
              <a:lnSpc>
                <a:spcPct val="150000"/>
              </a:lnSpc>
              <a:spcBef>
                <a:spcPts val="0"/>
              </a:spcBef>
              <a:spcAft>
                <a:spcPts val="0"/>
              </a:spcAft>
              <a:buClr>
                <a:srgbClr val="000000"/>
              </a:buClr>
              <a:buSzPts val="2000"/>
              <a:buFont typeface="Arial"/>
              <a:buNone/>
            </a:pPr>
            <a:r>
              <a:rPr lang="en-US" sz="2000" b="1" i="0" u="sng" strike="noStrike" cap="none" dirty="0">
                <a:solidFill>
                  <a:srgbClr val="222222"/>
                </a:solidFill>
                <a:highlight>
                  <a:srgbClr val="FFFFFF"/>
                </a:highlight>
                <a:latin typeface="Calibri"/>
                <a:ea typeface="Calibri"/>
                <a:cs typeface="Calibri"/>
                <a:sym typeface="Calibri"/>
              </a:rPr>
              <a:t>Pillar 3: Appropriate School Furniture</a:t>
            </a:r>
            <a:endParaRPr sz="2000" b="1" i="0" u="sng" strike="noStrike" cap="none" dirty="0">
              <a:solidFill>
                <a:srgbClr val="222222"/>
              </a:solidFill>
              <a:highlight>
                <a:srgbClr val="FFFFFF"/>
              </a:highlight>
              <a:latin typeface="Calibri"/>
              <a:ea typeface="Calibri"/>
              <a:cs typeface="Calibri"/>
              <a:sym typeface="Calibri"/>
            </a:endParaRPr>
          </a:p>
          <a:p>
            <a:pPr marL="0" marR="0" lvl="0" indent="0" algn="l" rtl="0">
              <a:lnSpc>
                <a:spcPct val="150000"/>
              </a:lnSpc>
              <a:spcBef>
                <a:spcPts val="0"/>
              </a:spcBef>
              <a:spcAft>
                <a:spcPts val="0"/>
              </a:spcAft>
              <a:buClr>
                <a:srgbClr val="000000"/>
              </a:buClr>
              <a:buSzPts val="1700"/>
              <a:buFont typeface="Arial"/>
              <a:buNone/>
            </a:pPr>
            <a:r>
              <a:rPr lang="en-US" sz="1700" b="0" i="0" u="none" strike="noStrike" cap="none" dirty="0">
                <a:solidFill>
                  <a:srgbClr val="222222"/>
                </a:solidFill>
                <a:highlight>
                  <a:srgbClr val="FFFFFF"/>
                </a:highlight>
                <a:latin typeface="Calibri"/>
                <a:ea typeface="Calibri"/>
                <a:cs typeface="Calibri"/>
                <a:sym typeface="Calibri"/>
              </a:rPr>
              <a:t>Classrooms have sufficient benches and desks for all students and a desk and chair for the teacher.  Good school furniture increases the level of comfort and can make the environment inviting for learning. An uncluttered and well-maintained environment is conducive to learning as it can evoke a sense of calm and security for children, when well managed by the teacher.</a:t>
            </a:r>
            <a:endParaRPr sz="1700" b="0" i="0" u="none" strike="noStrike" cap="none" dirty="0">
              <a:solidFill>
                <a:srgbClr val="222222"/>
              </a:solidFill>
              <a:highlight>
                <a:srgbClr val="FFFFFF"/>
              </a:highlight>
              <a:latin typeface="Calibri"/>
              <a:ea typeface="Calibri"/>
              <a:cs typeface="Calibri"/>
              <a:sym typeface="Calibri"/>
            </a:endParaRPr>
          </a:p>
        </p:txBody>
      </p:sp>
      <p:pic>
        <p:nvPicPr>
          <p:cNvPr id="139" name="Google Shape;139;g2479c7d6269_1_8"/>
          <p:cNvPicPr preferRelativeResize="0"/>
          <p:nvPr/>
        </p:nvPicPr>
        <p:blipFill rotWithShape="1">
          <a:blip r:embed="rId3">
            <a:alphaModFix/>
          </a:blip>
          <a:srcRect t="29025" b="30029"/>
          <a:stretch/>
        </p:blipFill>
        <p:spPr>
          <a:xfrm>
            <a:off x="9782174" y="5972177"/>
            <a:ext cx="2010640" cy="61436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g2479c7d6269_1_58"/>
          <p:cNvSpPr/>
          <p:nvPr/>
        </p:nvSpPr>
        <p:spPr>
          <a:xfrm>
            <a:off x="0" y="0"/>
            <a:ext cx="12192000" cy="1305000"/>
          </a:xfrm>
          <a:prstGeom prst="rect">
            <a:avLst/>
          </a:prstGeom>
          <a:solidFill>
            <a:srgbClr val="00B050"/>
          </a:solidFill>
          <a:ln w="1270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3" indent="0" algn="ctr" rtl="0">
              <a:lnSpc>
                <a:spcPct val="100000"/>
              </a:lnSpc>
              <a:spcBef>
                <a:spcPts val="0"/>
              </a:spcBef>
              <a:spcAft>
                <a:spcPts val="0"/>
              </a:spcAft>
              <a:buClr>
                <a:srgbClr val="000000"/>
              </a:buClr>
              <a:buSzPts val="4400"/>
              <a:buFont typeface="Arial"/>
              <a:buNone/>
            </a:pPr>
            <a:r>
              <a:rPr lang="en-US" sz="4400" b="1" i="0" u="none" strike="noStrike" cap="none" dirty="0">
                <a:solidFill>
                  <a:schemeClr val="lt1"/>
                </a:solidFill>
                <a:latin typeface="Calibri"/>
                <a:ea typeface="Calibri"/>
                <a:cs typeface="Calibri"/>
                <a:sym typeface="Calibri"/>
              </a:rPr>
              <a:t>The 9 Pillars of Classrooms for Malawi</a:t>
            </a:r>
            <a:endParaRPr sz="1800" b="1" i="0" u="none" strike="noStrike" cap="none" dirty="0">
              <a:solidFill>
                <a:schemeClr val="lt1"/>
              </a:solidFill>
              <a:latin typeface="Calibri"/>
              <a:ea typeface="Calibri"/>
              <a:cs typeface="Calibri"/>
              <a:sym typeface="Calibri"/>
            </a:endParaRPr>
          </a:p>
        </p:txBody>
      </p:sp>
      <p:sp>
        <p:nvSpPr>
          <p:cNvPr id="146" name="Google Shape;146;g2479c7d6269_1_58"/>
          <p:cNvSpPr txBox="1"/>
          <p:nvPr/>
        </p:nvSpPr>
        <p:spPr>
          <a:xfrm>
            <a:off x="0" y="1305000"/>
            <a:ext cx="12192000" cy="5736600"/>
          </a:xfrm>
          <a:prstGeom prst="rect">
            <a:avLst/>
          </a:prstGeom>
          <a:noFill/>
          <a:ln>
            <a:noFill/>
          </a:ln>
        </p:spPr>
        <p:txBody>
          <a:bodyPr spcFirstLastPara="1" wrap="square" lIns="91425" tIns="91425" rIns="91425" bIns="91425" anchor="t" anchorCtr="0">
            <a:spAutoFit/>
          </a:bodyPr>
          <a:lstStyle/>
          <a:p>
            <a:pPr marL="0" marR="0" lvl="0" indent="0" algn="l" rtl="0">
              <a:lnSpc>
                <a:spcPct val="130000"/>
              </a:lnSpc>
              <a:spcBef>
                <a:spcPts val="0"/>
              </a:spcBef>
              <a:spcAft>
                <a:spcPts val="0"/>
              </a:spcAft>
              <a:buClr>
                <a:schemeClr val="dk1"/>
              </a:buClr>
              <a:buSzPts val="1100"/>
              <a:buFont typeface="Arial"/>
              <a:buNone/>
            </a:pPr>
            <a:r>
              <a:rPr lang="en-US" sz="2000" b="1" i="0" u="sng" strike="noStrike" cap="none" dirty="0">
                <a:solidFill>
                  <a:srgbClr val="222222"/>
                </a:solidFill>
                <a:highlight>
                  <a:srgbClr val="FFFFFF"/>
                </a:highlight>
                <a:latin typeface="Calibri"/>
                <a:ea typeface="Calibri"/>
                <a:cs typeface="Calibri"/>
                <a:sym typeface="Calibri"/>
              </a:rPr>
              <a:t>Pillar 4: Appropriate, Quality Learning Materials</a:t>
            </a:r>
            <a:endParaRPr sz="2000" b="1" i="0" u="sng" strike="noStrike" cap="none" dirty="0">
              <a:solidFill>
                <a:srgbClr val="222222"/>
              </a:solidFill>
              <a:highlight>
                <a:srgbClr val="FFFFFF"/>
              </a:highlight>
              <a:latin typeface="Calibri"/>
              <a:ea typeface="Calibri"/>
              <a:cs typeface="Calibri"/>
              <a:sym typeface="Calibri"/>
            </a:endParaRPr>
          </a:p>
          <a:p>
            <a:pPr marL="0" marR="0" lvl="0" indent="0" algn="l" rtl="0">
              <a:lnSpc>
                <a:spcPct val="130000"/>
              </a:lnSpc>
              <a:spcBef>
                <a:spcPts val="0"/>
              </a:spcBef>
              <a:spcAft>
                <a:spcPts val="0"/>
              </a:spcAft>
              <a:buClr>
                <a:schemeClr val="dk1"/>
              </a:buClr>
              <a:buSzPts val="1100"/>
              <a:buFont typeface="Arial"/>
              <a:buNone/>
            </a:pPr>
            <a:r>
              <a:rPr lang="en-US" sz="1700" b="0" i="0" u="none" strike="noStrike" cap="none" dirty="0">
                <a:solidFill>
                  <a:srgbClr val="222222"/>
                </a:solidFill>
                <a:highlight>
                  <a:srgbClr val="FFFFFF"/>
                </a:highlight>
                <a:latin typeface="Calibri"/>
                <a:ea typeface="Calibri"/>
                <a:cs typeface="Calibri"/>
                <a:sym typeface="Calibri"/>
              </a:rPr>
              <a:t>Better learning materials will provide children with a greater opportunity to learn and support teachers to teach more effectively.</a:t>
            </a:r>
            <a:endParaRPr sz="1700" b="0" i="0" u="none" strike="noStrike" cap="none" dirty="0">
              <a:solidFill>
                <a:srgbClr val="222222"/>
              </a:solidFill>
              <a:highlight>
                <a:srgbClr val="FFFFFF"/>
              </a:highlight>
              <a:latin typeface="Calibri"/>
              <a:ea typeface="Calibri"/>
              <a:cs typeface="Calibri"/>
              <a:sym typeface="Calibri"/>
            </a:endParaRPr>
          </a:p>
          <a:p>
            <a:pPr marL="0" marR="0" lvl="0" indent="0" algn="l" rtl="0">
              <a:lnSpc>
                <a:spcPct val="130000"/>
              </a:lnSpc>
              <a:spcBef>
                <a:spcPts val="0"/>
              </a:spcBef>
              <a:spcAft>
                <a:spcPts val="0"/>
              </a:spcAft>
              <a:buClr>
                <a:schemeClr val="dk1"/>
              </a:buClr>
              <a:buSzPts val="1100"/>
              <a:buFont typeface="Arial"/>
              <a:buNone/>
            </a:pPr>
            <a:r>
              <a:rPr lang="en-US" sz="2000" b="1" i="0" u="sng" strike="noStrike" cap="none" dirty="0">
                <a:solidFill>
                  <a:srgbClr val="222222"/>
                </a:solidFill>
                <a:highlight>
                  <a:srgbClr val="FFFFFF"/>
                </a:highlight>
                <a:latin typeface="Calibri"/>
                <a:ea typeface="Calibri"/>
                <a:cs typeface="Calibri"/>
                <a:sym typeface="Calibri"/>
              </a:rPr>
              <a:t>Pillar 5: Offsetting Carbon Emissions</a:t>
            </a:r>
            <a:endParaRPr sz="2000" b="1" i="0" u="sng" strike="noStrike" cap="none" dirty="0">
              <a:solidFill>
                <a:srgbClr val="222222"/>
              </a:solidFill>
              <a:highlight>
                <a:srgbClr val="FFFFFF"/>
              </a:highlight>
              <a:latin typeface="Calibri"/>
              <a:ea typeface="Calibri"/>
              <a:cs typeface="Calibri"/>
              <a:sym typeface="Calibri"/>
            </a:endParaRPr>
          </a:p>
          <a:p>
            <a:pPr marL="0" marR="0" lvl="0" indent="0" algn="l" rtl="0">
              <a:lnSpc>
                <a:spcPct val="130000"/>
              </a:lnSpc>
              <a:spcBef>
                <a:spcPts val="0"/>
              </a:spcBef>
              <a:spcAft>
                <a:spcPts val="0"/>
              </a:spcAft>
              <a:buClr>
                <a:schemeClr val="dk1"/>
              </a:buClr>
              <a:buSzPts val="1100"/>
              <a:buFont typeface="Arial"/>
              <a:buNone/>
            </a:pPr>
            <a:r>
              <a:rPr lang="en-US" sz="1700" b="0" i="0" u="none" strike="noStrike" cap="none" dirty="0">
                <a:solidFill>
                  <a:srgbClr val="222222"/>
                </a:solidFill>
                <a:highlight>
                  <a:srgbClr val="FFFFFF"/>
                </a:highlight>
                <a:latin typeface="Calibri"/>
                <a:ea typeface="Calibri"/>
                <a:cs typeface="Calibri"/>
                <a:sym typeface="Calibri"/>
              </a:rPr>
              <a:t>CfM supports tree planting activities around CfM supported schools.</a:t>
            </a:r>
            <a:endParaRPr sz="2000" b="1" i="0" u="sng" strike="noStrike" cap="none" dirty="0">
              <a:solidFill>
                <a:srgbClr val="000000"/>
              </a:solidFill>
              <a:latin typeface="Calibri"/>
              <a:ea typeface="Calibri"/>
              <a:cs typeface="Calibri"/>
              <a:sym typeface="Calibri"/>
            </a:endParaRPr>
          </a:p>
          <a:p>
            <a:pPr marL="0" marR="0" lvl="0" indent="0" algn="l" rtl="0">
              <a:lnSpc>
                <a:spcPct val="150000"/>
              </a:lnSpc>
              <a:spcBef>
                <a:spcPts val="0"/>
              </a:spcBef>
              <a:spcAft>
                <a:spcPts val="0"/>
              </a:spcAft>
              <a:buClr>
                <a:srgbClr val="000000"/>
              </a:buClr>
              <a:buSzPts val="2000"/>
              <a:buFont typeface="Arial"/>
              <a:buNone/>
            </a:pPr>
            <a:r>
              <a:rPr lang="en-US" sz="2000" b="1" i="0" u="sng" strike="noStrike" cap="none" dirty="0">
                <a:solidFill>
                  <a:srgbClr val="000000"/>
                </a:solidFill>
                <a:latin typeface="Calibri"/>
                <a:ea typeface="Calibri"/>
                <a:cs typeface="Calibri"/>
                <a:sym typeface="Calibri"/>
              </a:rPr>
              <a:t>Pillar 6: School Gardens</a:t>
            </a:r>
            <a:endParaRPr sz="2000" b="1" i="0" u="sng" strike="noStrike" cap="none" dirty="0">
              <a:solidFill>
                <a:srgbClr val="000000"/>
              </a:solidFill>
              <a:latin typeface="Calibri"/>
              <a:ea typeface="Calibri"/>
              <a:cs typeface="Calibri"/>
              <a:sym typeface="Calibri"/>
            </a:endParaRPr>
          </a:p>
          <a:p>
            <a:pPr marL="0" marR="0" lvl="0" indent="0" algn="l" rtl="0">
              <a:lnSpc>
                <a:spcPct val="150000"/>
              </a:lnSpc>
              <a:spcBef>
                <a:spcPts val="0"/>
              </a:spcBef>
              <a:spcAft>
                <a:spcPts val="0"/>
              </a:spcAft>
              <a:buClr>
                <a:srgbClr val="000000"/>
              </a:buClr>
              <a:buSzPts val="1700"/>
              <a:buFont typeface="Arial"/>
              <a:buNone/>
            </a:pPr>
            <a:r>
              <a:rPr lang="en-US" sz="1700" b="0" i="0" u="none" strike="noStrike" cap="none" dirty="0">
                <a:solidFill>
                  <a:srgbClr val="222222"/>
                </a:solidFill>
                <a:highlight>
                  <a:srgbClr val="FFFFFF"/>
                </a:highlight>
                <a:latin typeface="Calibri"/>
                <a:ea typeface="Calibri"/>
                <a:cs typeface="Calibri"/>
                <a:sym typeface="Calibri"/>
              </a:rPr>
              <a:t>Children develop farming skills, environmental awareness, and understanding and wonder of the natural world.  Growing gardens provide a new opportunity to learn and put learning into practice, and are conducive to acquiring essential life skills.</a:t>
            </a:r>
            <a:endParaRPr sz="1700" b="0" i="0" u="none" strike="noStrike" cap="none" dirty="0">
              <a:solidFill>
                <a:srgbClr val="222222"/>
              </a:solidFill>
              <a:highlight>
                <a:srgbClr val="FFFFFF"/>
              </a:highlight>
              <a:latin typeface="Calibri"/>
              <a:ea typeface="Calibri"/>
              <a:cs typeface="Calibri"/>
              <a:sym typeface="Calibri"/>
            </a:endParaRPr>
          </a:p>
          <a:p>
            <a:pPr marL="0" marR="0" lvl="0" indent="0" algn="l" rtl="0">
              <a:lnSpc>
                <a:spcPct val="150000"/>
              </a:lnSpc>
              <a:spcBef>
                <a:spcPts val="0"/>
              </a:spcBef>
              <a:spcAft>
                <a:spcPts val="0"/>
              </a:spcAft>
              <a:buClr>
                <a:srgbClr val="000000"/>
              </a:buClr>
              <a:buSzPts val="2000"/>
              <a:buFont typeface="Arial"/>
              <a:buNone/>
            </a:pPr>
            <a:r>
              <a:rPr lang="en-US" sz="2000" b="1" i="0" u="sng" strike="noStrike" cap="none" dirty="0">
                <a:solidFill>
                  <a:srgbClr val="222222"/>
                </a:solidFill>
                <a:highlight>
                  <a:srgbClr val="FFFFFF"/>
                </a:highlight>
                <a:latin typeface="Calibri"/>
                <a:ea typeface="Calibri"/>
                <a:cs typeface="Calibri"/>
                <a:sym typeface="Calibri"/>
              </a:rPr>
              <a:t>Pillar 7: School Feeding Programmes</a:t>
            </a:r>
            <a:endParaRPr sz="2000" b="1" i="0" u="sng" strike="noStrike" cap="none" dirty="0">
              <a:solidFill>
                <a:srgbClr val="222222"/>
              </a:solidFill>
              <a:highlight>
                <a:srgbClr val="FFFFFF"/>
              </a:highlight>
              <a:latin typeface="Calibri"/>
              <a:ea typeface="Calibri"/>
              <a:cs typeface="Calibri"/>
              <a:sym typeface="Calibri"/>
            </a:endParaRPr>
          </a:p>
          <a:p>
            <a:pPr marL="0" marR="0" lvl="0" indent="0" algn="l" rtl="0">
              <a:lnSpc>
                <a:spcPct val="150000"/>
              </a:lnSpc>
              <a:spcBef>
                <a:spcPts val="0"/>
              </a:spcBef>
              <a:spcAft>
                <a:spcPts val="0"/>
              </a:spcAft>
              <a:buClr>
                <a:srgbClr val="000000"/>
              </a:buClr>
              <a:buSzPts val="1700"/>
              <a:buFont typeface="Arial"/>
              <a:buNone/>
            </a:pPr>
            <a:r>
              <a:rPr lang="en-US" sz="1700" b="0" i="0" u="none" strike="noStrike" cap="none" dirty="0">
                <a:solidFill>
                  <a:srgbClr val="222222"/>
                </a:solidFill>
                <a:highlight>
                  <a:srgbClr val="FFFFFF"/>
                </a:highlight>
                <a:latin typeface="Calibri"/>
                <a:ea typeface="Calibri"/>
                <a:cs typeface="Calibri"/>
                <a:sym typeface="Calibri"/>
              </a:rPr>
              <a:t>Children receiving schools meals are more likely to attend and be able to concentrate.</a:t>
            </a:r>
            <a:endParaRPr sz="1700" b="0" i="0" u="none" strike="noStrike" cap="none" dirty="0">
              <a:solidFill>
                <a:srgbClr val="222222"/>
              </a:solidFill>
              <a:highlight>
                <a:srgbClr val="FFFFFF"/>
              </a:highlight>
              <a:latin typeface="Calibri"/>
              <a:ea typeface="Calibri"/>
              <a:cs typeface="Calibri"/>
              <a:sym typeface="Calibri"/>
            </a:endParaRPr>
          </a:p>
          <a:p>
            <a:pPr marL="0" marR="0" lvl="0" indent="0" algn="l" rtl="0">
              <a:lnSpc>
                <a:spcPct val="150000"/>
              </a:lnSpc>
              <a:spcBef>
                <a:spcPts val="0"/>
              </a:spcBef>
              <a:spcAft>
                <a:spcPts val="0"/>
              </a:spcAft>
              <a:buClr>
                <a:srgbClr val="000000"/>
              </a:buClr>
              <a:buSzPts val="2000"/>
              <a:buFont typeface="Arial"/>
              <a:buNone/>
            </a:pPr>
            <a:r>
              <a:rPr lang="en-US" sz="2000" b="1" i="0" u="sng" strike="noStrike" cap="none" dirty="0">
                <a:solidFill>
                  <a:srgbClr val="222222"/>
                </a:solidFill>
                <a:highlight>
                  <a:srgbClr val="FFFFFF"/>
                </a:highlight>
                <a:latin typeface="Calibri"/>
                <a:ea typeface="Calibri"/>
                <a:cs typeface="Calibri"/>
                <a:sym typeface="Calibri"/>
              </a:rPr>
              <a:t>Pillar 8: Community Supported Education</a:t>
            </a:r>
            <a:endParaRPr sz="2000" b="1" i="0" u="sng" strike="noStrike" cap="none" dirty="0">
              <a:solidFill>
                <a:srgbClr val="222222"/>
              </a:solidFill>
              <a:highlight>
                <a:srgbClr val="FFFFFF"/>
              </a:highlight>
              <a:latin typeface="Calibri"/>
              <a:ea typeface="Calibri"/>
              <a:cs typeface="Calibri"/>
              <a:sym typeface="Calibri"/>
            </a:endParaRPr>
          </a:p>
          <a:p>
            <a:pPr marL="0" marR="0" lvl="0" indent="0" algn="l" rtl="0">
              <a:lnSpc>
                <a:spcPct val="150000"/>
              </a:lnSpc>
              <a:spcBef>
                <a:spcPts val="0"/>
              </a:spcBef>
              <a:spcAft>
                <a:spcPts val="0"/>
              </a:spcAft>
              <a:buClr>
                <a:srgbClr val="000000"/>
              </a:buClr>
              <a:buSzPts val="1700"/>
              <a:buFont typeface="Arial"/>
              <a:buNone/>
            </a:pPr>
            <a:r>
              <a:rPr lang="en-US" sz="1700" b="0" i="0" u="none" strike="noStrike" cap="none" dirty="0">
                <a:solidFill>
                  <a:srgbClr val="222222"/>
                </a:solidFill>
                <a:highlight>
                  <a:srgbClr val="FFFFFF"/>
                </a:highlight>
                <a:latin typeface="Calibri"/>
                <a:ea typeface="Calibri"/>
                <a:cs typeface="Calibri"/>
                <a:sym typeface="Calibri"/>
              </a:rPr>
              <a:t>Teachers and communities support children's' education through School Management Committees, Village Development Committees and Mother Child Groups.</a:t>
            </a:r>
            <a:endParaRPr sz="1700" b="0" i="0" u="none" strike="noStrike" cap="none" dirty="0">
              <a:solidFill>
                <a:srgbClr val="222222"/>
              </a:solidFill>
              <a:highlight>
                <a:srgbClr val="FFFFFF"/>
              </a:highlight>
              <a:latin typeface="Calibri"/>
              <a:ea typeface="Calibri"/>
              <a:cs typeface="Calibri"/>
              <a:sym typeface="Calibri"/>
            </a:endParaRPr>
          </a:p>
          <a:p>
            <a:pPr marL="0" marR="0" lvl="0" indent="0" algn="l" rtl="0">
              <a:lnSpc>
                <a:spcPct val="150000"/>
              </a:lnSpc>
              <a:spcBef>
                <a:spcPts val="0"/>
              </a:spcBef>
              <a:spcAft>
                <a:spcPts val="0"/>
              </a:spcAft>
              <a:buClr>
                <a:srgbClr val="000000"/>
              </a:buClr>
              <a:buSzPts val="2000"/>
              <a:buFont typeface="Arial"/>
              <a:buNone/>
            </a:pPr>
            <a:r>
              <a:rPr lang="en-US" sz="2000" b="1" i="0" u="sng" strike="noStrike" cap="none" dirty="0">
                <a:solidFill>
                  <a:srgbClr val="222222"/>
                </a:solidFill>
                <a:highlight>
                  <a:srgbClr val="FFFFFF"/>
                </a:highlight>
                <a:latin typeface="Calibri"/>
                <a:ea typeface="Calibri"/>
                <a:cs typeface="Calibri"/>
                <a:sym typeface="Calibri"/>
              </a:rPr>
              <a:t>Pillar 9: School Partnerships</a:t>
            </a:r>
            <a:endParaRPr sz="1700" b="0" i="0" u="none" strike="noStrike" cap="none" dirty="0">
              <a:solidFill>
                <a:srgbClr val="222222"/>
              </a:solidFill>
              <a:highlight>
                <a:srgbClr val="FFFFFF"/>
              </a:highlight>
              <a:latin typeface="Calibri"/>
              <a:ea typeface="Calibri"/>
              <a:cs typeface="Calibri"/>
              <a:sym typeface="Calibri"/>
            </a:endParaRPr>
          </a:p>
          <a:p>
            <a:pPr marL="0" marR="0" lvl="0" indent="0" algn="l" rtl="0">
              <a:lnSpc>
                <a:spcPct val="150000"/>
              </a:lnSpc>
              <a:spcBef>
                <a:spcPts val="0"/>
              </a:spcBef>
              <a:spcAft>
                <a:spcPts val="0"/>
              </a:spcAft>
              <a:buClr>
                <a:srgbClr val="000000"/>
              </a:buClr>
              <a:buSzPts val="1700"/>
              <a:buFont typeface="Arial"/>
              <a:buNone/>
            </a:pPr>
            <a:r>
              <a:rPr lang="en-US" sz="1700" b="0" i="0" u="none" strike="noStrike" cap="none" dirty="0">
                <a:solidFill>
                  <a:srgbClr val="222222"/>
                </a:solidFill>
                <a:highlight>
                  <a:srgbClr val="FFFFFF"/>
                </a:highlight>
                <a:latin typeface="Calibri"/>
                <a:ea typeface="Calibri"/>
                <a:cs typeface="Calibri"/>
                <a:sym typeface="Calibri"/>
              </a:rPr>
              <a:t>CfM facilitates long-term partnerships between schools in Scotland and schools in Malawi</a:t>
            </a:r>
            <a:endParaRPr sz="1700" b="0" i="0" u="none" strike="noStrike" cap="none" dirty="0">
              <a:solidFill>
                <a:srgbClr val="222222"/>
              </a:solidFill>
              <a:highlight>
                <a:srgbClr val="FFFFFF"/>
              </a:highlight>
              <a:latin typeface="Calibri"/>
              <a:ea typeface="Calibri"/>
              <a:cs typeface="Calibri"/>
              <a:sym typeface="Calibri"/>
            </a:endParaRPr>
          </a:p>
        </p:txBody>
      </p:sp>
      <p:pic>
        <p:nvPicPr>
          <p:cNvPr id="147" name="Google Shape;147;g2479c7d6269_1_58"/>
          <p:cNvPicPr preferRelativeResize="0"/>
          <p:nvPr/>
        </p:nvPicPr>
        <p:blipFill rotWithShape="1">
          <a:blip r:embed="rId3">
            <a:alphaModFix/>
          </a:blip>
          <a:srcRect t="29025" b="30029"/>
          <a:stretch/>
        </p:blipFill>
        <p:spPr>
          <a:xfrm>
            <a:off x="9782174" y="5972177"/>
            <a:ext cx="2010640" cy="614362"/>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g27b8d3525ed_0_6"/>
          <p:cNvSpPr/>
          <p:nvPr/>
        </p:nvSpPr>
        <p:spPr>
          <a:xfrm>
            <a:off x="0" y="0"/>
            <a:ext cx="12192000" cy="1305000"/>
          </a:xfrm>
          <a:prstGeom prst="rect">
            <a:avLst/>
          </a:prstGeom>
          <a:solidFill>
            <a:srgbClr val="00B050"/>
          </a:solidFill>
          <a:ln w="1270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3" indent="0" algn="ctr" rtl="0">
              <a:lnSpc>
                <a:spcPct val="100000"/>
              </a:lnSpc>
              <a:spcBef>
                <a:spcPts val="0"/>
              </a:spcBef>
              <a:spcAft>
                <a:spcPts val="0"/>
              </a:spcAft>
              <a:buClr>
                <a:srgbClr val="000000"/>
              </a:buClr>
              <a:buSzPts val="4400"/>
              <a:buFont typeface="Arial"/>
              <a:buNone/>
            </a:pPr>
            <a:r>
              <a:rPr lang="en-US" sz="4400" b="1" i="0" u="none" strike="noStrike" cap="none" dirty="0">
                <a:solidFill>
                  <a:schemeClr val="lt1"/>
                </a:solidFill>
                <a:latin typeface="Calibri"/>
                <a:ea typeface="Calibri"/>
                <a:cs typeface="Calibri"/>
                <a:sym typeface="Calibri"/>
              </a:rPr>
              <a:t>Monitoring and Evaluation</a:t>
            </a:r>
            <a:endParaRPr sz="1800" b="1" i="0" u="none" strike="noStrike" cap="none" dirty="0">
              <a:solidFill>
                <a:schemeClr val="lt1"/>
              </a:solidFill>
              <a:latin typeface="Calibri"/>
              <a:ea typeface="Calibri"/>
              <a:cs typeface="Calibri"/>
              <a:sym typeface="Calibri"/>
            </a:endParaRPr>
          </a:p>
        </p:txBody>
      </p:sp>
      <p:sp>
        <p:nvSpPr>
          <p:cNvPr id="154" name="Google Shape;154;g27b8d3525ed_0_6"/>
          <p:cNvSpPr txBox="1"/>
          <p:nvPr/>
        </p:nvSpPr>
        <p:spPr>
          <a:xfrm>
            <a:off x="0" y="1305000"/>
            <a:ext cx="12192000" cy="4131870"/>
          </a:xfrm>
          <a:prstGeom prst="rect">
            <a:avLst/>
          </a:prstGeom>
          <a:noFill/>
          <a:ln>
            <a:noFill/>
          </a:ln>
        </p:spPr>
        <p:txBody>
          <a:bodyPr spcFirstLastPara="1" wrap="square" lIns="91425" tIns="91425" rIns="91425" bIns="91425" anchor="t" anchorCtr="0">
            <a:spAutoFit/>
          </a:bodyPr>
          <a:lstStyle/>
          <a:p>
            <a:pPr marL="0" marR="0" lvl="0" indent="0" algn="l" rtl="0">
              <a:lnSpc>
                <a:spcPct val="150000"/>
              </a:lnSpc>
              <a:spcBef>
                <a:spcPts val="0"/>
              </a:spcBef>
              <a:spcAft>
                <a:spcPts val="0"/>
              </a:spcAft>
              <a:buClr>
                <a:schemeClr val="dk1"/>
              </a:buClr>
              <a:buSzPts val="1100"/>
              <a:buFont typeface="Arial"/>
              <a:buNone/>
            </a:pPr>
            <a:r>
              <a:rPr lang="en-US" sz="1900" b="0" i="0" u="none" strike="noStrike" cap="none" dirty="0">
                <a:solidFill>
                  <a:srgbClr val="222222"/>
                </a:solidFill>
                <a:highlight>
                  <a:srgbClr val="FFFFFF"/>
                </a:highlight>
                <a:latin typeface="Calibri"/>
                <a:ea typeface="Calibri"/>
                <a:cs typeface="Calibri"/>
                <a:sym typeface="Calibri"/>
              </a:rPr>
              <a:t>We will assess progress on the improvements we make at </a:t>
            </a:r>
            <a:r>
              <a:rPr lang="en-US" sz="1900" b="0" i="0" u="none" strike="noStrike" cap="none" dirty="0">
                <a:solidFill>
                  <a:srgbClr val="FF0000"/>
                </a:solidFill>
                <a:highlight>
                  <a:srgbClr val="FFFFFF"/>
                </a:highlight>
                <a:latin typeface="Calibri"/>
                <a:ea typeface="Calibri"/>
                <a:cs typeface="Calibri"/>
                <a:sym typeface="Calibri"/>
              </a:rPr>
              <a:t>each school where we are currently working</a:t>
            </a:r>
            <a:r>
              <a:rPr lang="en-US" sz="1900" b="0" i="0" u="none" strike="noStrike" cap="none" dirty="0">
                <a:solidFill>
                  <a:srgbClr val="222222"/>
                </a:solidFill>
                <a:highlight>
                  <a:srgbClr val="FFFFFF"/>
                </a:highlight>
                <a:latin typeface="Calibri"/>
                <a:ea typeface="Calibri"/>
                <a:cs typeface="Calibri"/>
                <a:sym typeface="Calibri"/>
              </a:rPr>
              <a:t> by firstly establishing the baseline data of a range of indicators  against each pillar. These indicators are as shown in the slides below.  After one, three and five years we will measure the progress against each indicator. </a:t>
            </a:r>
            <a:endParaRPr sz="1900" b="0" i="0" u="none" strike="noStrike" cap="none" dirty="0">
              <a:solidFill>
                <a:srgbClr val="222222"/>
              </a:solidFill>
              <a:highlight>
                <a:srgbClr val="FFFFFF"/>
              </a:highlight>
              <a:latin typeface="Calibri"/>
              <a:ea typeface="Calibri"/>
              <a:cs typeface="Calibri"/>
              <a:sym typeface="Calibri"/>
            </a:endParaRPr>
          </a:p>
          <a:p>
            <a:pPr marL="0" marR="0" lvl="0" indent="0" algn="l" rtl="0">
              <a:lnSpc>
                <a:spcPct val="150000"/>
              </a:lnSpc>
              <a:spcBef>
                <a:spcPts val="0"/>
              </a:spcBef>
              <a:spcAft>
                <a:spcPts val="0"/>
              </a:spcAft>
              <a:buClr>
                <a:schemeClr val="dk1"/>
              </a:buClr>
              <a:buSzPts val="1100"/>
              <a:buFont typeface="Arial"/>
              <a:buNone/>
            </a:pPr>
            <a:endParaRPr lang="en-GB" sz="1900" b="0" i="0" u="none" strike="noStrike" cap="none" dirty="0">
              <a:solidFill>
                <a:srgbClr val="222222"/>
              </a:solidFill>
              <a:highlight>
                <a:srgbClr val="FFFFFF"/>
              </a:highlight>
              <a:latin typeface="Calibri"/>
              <a:ea typeface="Calibri"/>
              <a:cs typeface="Calibri"/>
              <a:sym typeface="Calibri"/>
            </a:endParaRPr>
          </a:p>
          <a:p>
            <a:pPr marL="0" marR="0" lvl="0" indent="0" algn="l" rtl="0">
              <a:lnSpc>
                <a:spcPct val="150000"/>
              </a:lnSpc>
              <a:spcBef>
                <a:spcPts val="0"/>
              </a:spcBef>
              <a:spcAft>
                <a:spcPts val="0"/>
              </a:spcAft>
              <a:buClr>
                <a:schemeClr val="dk1"/>
              </a:buClr>
              <a:buSzPts val="1100"/>
              <a:buFont typeface="Arial"/>
              <a:buNone/>
            </a:pPr>
            <a:endParaRPr lang="en-GB" sz="1900" b="0" i="0" u="none" strike="noStrike" cap="none" dirty="0">
              <a:solidFill>
                <a:srgbClr val="222222"/>
              </a:solidFill>
              <a:highlight>
                <a:srgbClr val="FFFFFF"/>
              </a:highlight>
              <a:latin typeface="Calibri"/>
              <a:ea typeface="Calibri"/>
              <a:cs typeface="Calibri"/>
              <a:sym typeface="Calibri"/>
            </a:endParaRPr>
          </a:p>
          <a:p>
            <a:pPr marL="0" marR="0" lvl="0" indent="0" algn="l" rtl="0">
              <a:lnSpc>
                <a:spcPct val="150000"/>
              </a:lnSpc>
              <a:spcBef>
                <a:spcPts val="0"/>
              </a:spcBef>
              <a:spcAft>
                <a:spcPts val="0"/>
              </a:spcAft>
              <a:buClr>
                <a:schemeClr val="dk1"/>
              </a:buClr>
              <a:buSzPts val="1100"/>
              <a:buFont typeface="Arial"/>
              <a:buNone/>
            </a:pPr>
            <a:endParaRPr lang="en-GB" sz="1900" dirty="0">
              <a:solidFill>
                <a:srgbClr val="222222"/>
              </a:solidFill>
              <a:highlight>
                <a:srgbClr val="FFFFFF"/>
              </a:highlight>
              <a:latin typeface="Calibri"/>
              <a:ea typeface="Calibri"/>
              <a:cs typeface="Calibri"/>
              <a:sym typeface="Calibri"/>
            </a:endParaRPr>
          </a:p>
          <a:p>
            <a:pPr marL="0" marR="0" lvl="0" indent="0" algn="l" rtl="0">
              <a:lnSpc>
                <a:spcPct val="150000"/>
              </a:lnSpc>
              <a:spcBef>
                <a:spcPts val="0"/>
              </a:spcBef>
              <a:spcAft>
                <a:spcPts val="0"/>
              </a:spcAft>
              <a:buClr>
                <a:schemeClr val="dk1"/>
              </a:buClr>
              <a:buSzPts val="1100"/>
              <a:buFont typeface="Arial"/>
              <a:buNone/>
            </a:pPr>
            <a:endParaRPr lang="en-GB" sz="1900" b="0" i="0" u="none" strike="noStrike" cap="none" dirty="0">
              <a:solidFill>
                <a:srgbClr val="222222"/>
              </a:solidFill>
              <a:highlight>
                <a:srgbClr val="FFFFFF"/>
              </a:highlight>
              <a:latin typeface="Calibri"/>
              <a:ea typeface="Calibri"/>
              <a:cs typeface="Calibri"/>
              <a:sym typeface="Calibri"/>
            </a:endParaRPr>
          </a:p>
          <a:p>
            <a:pPr marL="0" marR="0" lvl="0" indent="0" algn="l" rtl="0">
              <a:lnSpc>
                <a:spcPct val="150000"/>
              </a:lnSpc>
              <a:spcBef>
                <a:spcPts val="0"/>
              </a:spcBef>
              <a:spcAft>
                <a:spcPts val="0"/>
              </a:spcAft>
              <a:buClr>
                <a:schemeClr val="dk1"/>
              </a:buClr>
              <a:buSzPts val="1100"/>
              <a:buFont typeface="Arial"/>
              <a:buNone/>
            </a:pPr>
            <a:endParaRPr lang="en-GB" sz="1900" dirty="0">
              <a:solidFill>
                <a:srgbClr val="222222"/>
              </a:solidFill>
              <a:highlight>
                <a:srgbClr val="FFFFFF"/>
              </a:highlight>
              <a:latin typeface="Calibri"/>
              <a:ea typeface="Calibri"/>
              <a:cs typeface="Calibri"/>
              <a:sym typeface="Calibri"/>
            </a:endParaRPr>
          </a:p>
          <a:p>
            <a:pPr marL="0" marR="0" lvl="0" indent="0" algn="l" rtl="0">
              <a:lnSpc>
                <a:spcPct val="150000"/>
              </a:lnSpc>
              <a:spcBef>
                <a:spcPts val="0"/>
              </a:spcBef>
              <a:spcAft>
                <a:spcPts val="0"/>
              </a:spcAft>
              <a:buClr>
                <a:schemeClr val="dk1"/>
              </a:buClr>
              <a:buSzPts val="1100"/>
              <a:buFont typeface="Arial"/>
              <a:buNone/>
            </a:pPr>
            <a:endParaRPr sz="1900" b="0" i="0" u="none" strike="noStrike" cap="none" dirty="0">
              <a:solidFill>
                <a:srgbClr val="222222"/>
              </a:solidFill>
              <a:highlight>
                <a:srgbClr val="FFFFFF"/>
              </a:highlight>
              <a:latin typeface="Calibri"/>
              <a:ea typeface="Calibri"/>
              <a:cs typeface="Calibri"/>
              <a:sym typeface="Calibri"/>
            </a:endParaRPr>
          </a:p>
        </p:txBody>
      </p:sp>
      <p:pic>
        <p:nvPicPr>
          <p:cNvPr id="155" name="Google Shape;155;g27b8d3525ed_0_6"/>
          <p:cNvPicPr preferRelativeResize="0"/>
          <p:nvPr/>
        </p:nvPicPr>
        <p:blipFill rotWithShape="1">
          <a:blip r:embed="rId3">
            <a:alphaModFix/>
          </a:blip>
          <a:srcRect t="29026" b="30025"/>
          <a:stretch/>
        </p:blipFill>
        <p:spPr>
          <a:xfrm>
            <a:off x="9782174" y="5972177"/>
            <a:ext cx="2010640" cy="614362"/>
          </a:xfrm>
          <a:prstGeom prst="rect">
            <a:avLst/>
          </a:prstGeom>
          <a:noFill/>
          <a:ln>
            <a:noFill/>
          </a:ln>
        </p:spPr>
      </p:pic>
      <p:pic>
        <p:nvPicPr>
          <p:cNvPr id="3" name="Picture 2">
            <a:extLst>
              <a:ext uri="{FF2B5EF4-FFF2-40B4-BE49-F238E27FC236}">
                <a16:creationId xmlns:a16="http://schemas.microsoft.com/office/drawing/2014/main" id="{1F17C88C-CF50-BC3A-5F2C-AC0257915A9B}"/>
              </a:ext>
            </a:extLst>
          </p:cNvPr>
          <p:cNvPicPr>
            <a:picLocks noChangeAspect="1"/>
          </p:cNvPicPr>
          <p:nvPr/>
        </p:nvPicPr>
        <p:blipFill>
          <a:blip r:embed="rId4"/>
          <a:stretch>
            <a:fillRect/>
          </a:stretch>
        </p:blipFill>
        <p:spPr>
          <a:xfrm>
            <a:off x="601612" y="3230972"/>
            <a:ext cx="9867900" cy="143827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g27b8d3525ed_0_15"/>
          <p:cNvSpPr/>
          <p:nvPr/>
        </p:nvSpPr>
        <p:spPr>
          <a:xfrm>
            <a:off x="0" y="0"/>
            <a:ext cx="12192000" cy="1305000"/>
          </a:xfrm>
          <a:prstGeom prst="rect">
            <a:avLst/>
          </a:prstGeom>
          <a:solidFill>
            <a:srgbClr val="00B050"/>
          </a:solidFill>
          <a:ln w="1270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3" indent="0" algn="ctr" rtl="0">
              <a:lnSpc>
                <a:spcPct val="100000"/>
              </a:lnSpc>
              <a:spcBef>
                <a:spcPts val="0"/>
              </a:spcBef>
              <a:spcAft>
                <a:spcPts val="0"/>
              </a:spcAft>
              <a:buClr>
                <a:srgbClr val="000000"/>
              </a:buClr>
              <a:buSzPts val="4400"/>
              <a:buFont typeface="Arial"/>
              <a:buNone/>
            </a:pPr>
            <a:r>
              <a:rPr lang="en-US" sz="4400" b="1" i="0" u="none" strike="noStrike" cap="none" dirty="0">
                <a:solidFill>
                  <a:schemeClr val="lt1"/>
                </a:solidFill>
                <a:latin typeface="Calibri"/>
                <a:ea typeface="Calibri"/>
                <a:cs typeface="Calibri"/>
                <a:sym typeface="Calibri"/>
              </a:rPr>
              <a:t>Monitoring and Evaluation</a:t>
            </a:r>
            <a:endParaRPr sz="1800" b="1" i="0" u="none" strike="noStrike" cap="none" dirty="0">
              <a:solidFill>
                <a:schemeClr val="lt1"/>
              </a:solidFill>
              <a:latin typeface="Calibri"/>
              <a:ea typeface="Calibri"/>
              <a:cs typeface="Calibri"/>
              <a:sym typeface="Calibri"/>
            </a:endParaRPr>
          </a:p>
        </p:txBody>
      </p:sp>
      <p:pic>
        <p:nvPicPr>
          <p:cNvPr id="163" name="Google Shape;163;g27b8d3525ed_0_15"/>
          <p:cNvPicPr preferRelativeResize="0"/>
          <p:nvPr/>
        </p:nvPicPr>
        <p:blipFill rotWithShape="1">
          <a:blip r:embed="rId3">
            <a:alphaModFix/>
          </a:blip>
          <a:srcRect t="29026" b="30025"/>
          <a:stretch/>
        </p:blipFill>
        <p:spPr>
          <a:xfrm>
            <a:off x="9782174" y="5972177"/>
            <a:ext cx="2010640" cy="614362"/>
          </a:xfrm>
          <a:prstGeom prst="rect">
            <a:avLst/>
          </a:prstGeom>
          <a:noFill/>
          <a:ln>
            <a:noFill/>
          </a:ln>
        </p:spPr>
      </p:pic>
      <p:pic>
        <p:nvPicPr>
          <p:cNvPr id="2" name="Picture 1">
            <a:extLst>
              <a:ext uri="{FF2B5EF4-FFF2-40B4-BE49-F238E27FC236}">
                <a16:creationId xmlns:a16="http://schemas.microsoft.com/office/drawing/2014/main" id="{77DF4EBE-D3ED-7897-CF13-C924B2AD571F}"/>
              </a:ext>
            </a:extLst>
          </p:cNvPr>
          <p:cNvPicPr>
            <a:picLocks noChangeAspect="1"/>
          </p:cNvPicPr>
          <p:nvPr/>
        </p:nvPicPr>
        <p:blipFill>
          <a:blip r:embed="rId4"/>
          <a:stretch>
            <a:fillRect/>
          </a:stretch>
        </p:blipFill>
        <p:spPr>
          <a:xfrm>
            <a:off x="483624" y="1438889"/>
            <a:ext cx="9867900" cy="523875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1563</Words>
  <Application>Microsoft Office PowerPoint</Application>
  <PresentationFormat>Widescreen</PresentationFormat>
  <Paragraphs>238</Paragraphs>
  <Slides>16</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PowerPoint Presentation</vt:lpstr>
      <vt:lpstr>Strategic Plan 2024-2026</vt:lpstr>
      <vt:lpstr>OUR AMBITIONS</vt:lpstr>
      <vt:lpstr>Guiding Principles</vt:lpstr>
      <vt:lpstr>Guiding Principles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FUNDRAISING</vt:lpstr>
      <vt:lpstr>VOLUNTEERING</vt:lpstr>
      <vt:lpstr>CfM Schools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Microsoft Office User</dc:creator>
  <cp:lastModifiedBy>David Morley</cp:lastModifiedBy>
  <cp:revision>3</cp:revision>
  <dcterms:created xsi:type="dcterms:W3CDTF">2022-05-25T17:40:19Z</dcterms:created>
  <dcterms:modified xsi:type="dcterms:W3CDTF">2025-08-24T09:36:46Z</dcterms:modified>
</cp:coreProperties>
</file>